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av" ContentType="audio/wav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</p:sldMasterIdLst>
  <p:notesMasterIdLst>
    <p:notesMasterId r:id="rId28"/>
  </p:notesMasterIdLst>
  <p:handoutMasterIdLst>
    <p:handoutMasterId r:id="rId29"/>
  </p:handoutMasterIdLst>
  <p:sldIdLst>
    <p:sldId id="451" r:id="rId12"/>
    <p:sldId id="447" r:id="rId13"/>
    <p:sldId id="448" r:id="rId14"/>
    <p:sldId id="428" r:id="rId15"/>
    <p:sldId id="431" r:id="rId16"/>
    <p:sldId id="433" r:id="rId17"/>
    <p:sldId id="439" r:id="rId18"/>
    <p:sldId id="441" r:id="rId19"/>
    <p:sldId id="437" r:id="rId20"/>
    <p:sldId id="445" r:id="rId21"/>
    <p:sldId id="444" r:id="rId22"/>
    <p:sldId id="436" r:id="rId23"/>
    <p:sldId id="446" r:id="rId24"/>
    <p:sldId id="430" r:id="rId25"/>
    <p:sldId id="449" r:id="rId26"/>
    <p:sldId id="450" r:id="rId27"/>
  </p:sldIdLst>
  <p:sldSz cx="9144000" cy="6858000" type="screen4x3"/>
  <p:notesSz cx="9928225" cy="679767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9E2"/>
    <a:srgbClr val="110F55"/>
    <a:srgbClr val="1000A8"/>
    <a:srgbClr val="350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943" autoAdjust="0"/>
  </p:normalViewPr>
  <p:slideViewPr>
    <p:cSldViewPr>
      <p:cViewPr>
        <p:scale>
          <a:sx n="90" d="100"/>
          <a:sy n="90" d="100"/>
        </p:scale>
        <p:origin x="-1432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46C2B66-0945-5F4B-AC3B-8B0AF9E768EC}" type="datetimeFigureOut">
              <a:rPr lang="zh-CN" altLang="en-US"/>
              <a:pPr>
                <a:defRPr/>
              </a:pPr>
              <a:t>20/3/11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F55DBE9-FD6B-8F44-9089-7EA7A871DD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815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F6A65E0-C29D-D047-957F-0C615F2611A3}" type="datetimeFigureOut">
              <a:rPr lang="zh-CN" altLang="en-US"/>
              <a:pPr>
                <a:defRPr/>
              </a:pPr>
              <a:t>20/3/11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  <a:endParaRPr lang="zh-CN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E2FB2E-3316-D24F-8254-9AACE3259F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897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kumimoji="0" lang="zh-CN" altLang="en-US">
              <a:ea typeface="宋体" charset="0"/>
            </a:endParaRPr>
          </a:p>
        </p:txBody>
      </p:sp>
      <p:sp>
        <p:nvSpPr>
          <p:cNvPr id="16387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chemeClr val="tx1"/>
                </a:solidFill>
                <a:latin typeface="Arial" charset="0"/>
                <a:ea typeface="宋体" charset="0"/>
                <a:cs typeface="Arial Unicode MS" charset="0"/>
              </a:defRPr>
            </a:lvl1pPr>
            <a:lvl2pPr marL="742950" indent="-28575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5D900B72-DAC7-6746-8C38-4F0A9C9A4901}" type="slidenum">
              <a:rPr kumimoji="0" lang="en-US" altLang="zh-CN" sz="1300"/>
              <a:pPr/>
              <a:t>1</a:t>
            </a:fld>
            <a:endParaRPr kumimoji="0" lang="en-US" altLang="zh-CN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EADFA2F-77E2-F840-8255-A64924631F76}" type="slidenum">
              <a:rPr kumimoji="0" lang="zh-CN" altLang="en-US" sz="1200"/>
              <a:pPr/>
              <a:t>11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370E0348-C74F-F841-B903-D54DCFF37BA0}" type="slidenum">
              <a:rPr kumimoji="0" lang="zh-CN" altLang="en-US" sz="1200"/>
              <a:pPr/>
              <a:t>12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BAFEE984-223C-EF4E-8006-D3980CEFAB18}" type="slidenum">
              <a:rPr kumimoji="0" lang="zh-CN" altLang="en-US" sz="1200"/>
              <a:pPr/>
              <a:t>13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CF082D60-8823-8C43-B761-4BD5B59C7B85}" type="slidenum">
              <a:rPr kumimoji="0" lang="zh-CN" altLang="en-US" sz="1200"/>
              <a:pPr/>
              <a:t>14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zh-CN" altLang="en-US">
                <a:ea typeface="宋体" charset="0"/>
              </a:rPr>
              <a:t>我</a:t>
            </a:r>
            <a:r>
              <a:rPr kumimoji="0" lang="en-US" altLang="zh-CN">
                <a:ea typeface="宋体" charset="0"/>
              </a:rPr>
              <a:t>1970</a:t>
            </a:r>
            <a:r>
              <a:rPr kumimoji="0" lang="zh-CN" altLang="en-US">
                <a:ea typeface="宋体" charset="0"/>
              </a:rPr>
              <a:t>年出生于新疆石河子，在南开大学读本科，北大读硕士，香港中文大学读博。</a:t>
            </a:r>
            <a:endParaRPr kumimoji="0" lang="en-US" altLang="zh-CN">
              <a:ea typeface="宋体" charset="0"/>
            </a:endParaRPr>
          </a:p>
          <a:p>
            <a:r>
              <a:rPr kumimoji="0" lang="zh-CN" altLang="en-US">
                <a:ea typeface="宋体" charset="0"/>
              </a:rPr>
              <a:t>然后回北大做了两年博士后，</a:t>
            </a:r>
            <a:r>
              <a:rPr kumimoji="0" lang="en-US" altLang="zh-CN">
                <a:ea typeface="宋体" charset="0"/>
              </a:rPr>
              <a:t>04</a:t>
            </a:r>
            <a:r>
              <a:rPr kumimoji="0" lang="zh-CN" altLang="en-US">
                <a:ea typeface="宋体" charset="0"/>
              </a:rPr>
              <a:t>年评上副教授，</a:t>
            </a:r>
            <a:r>
              <a:rPr kumimoji="0" lang="en-US" altLang="zh-CN">
                <a:ea typeface="宋体" charset="0"/>
              </a:rPr>
              <a:t>07</a:t>
            </a:r>
            <a:r>
              <a:rPr kumimoji="0" lang="zh-CN" altLang="en-US">
                <a:ea typeface="宋体" charset="0"/>
              </a:rPr>
              <a:t>年评上博士生导师，</a:t>
            </a:r>
            <a:endParaRPr kumimoji="0" lang="en-US" altLang="zh-CN">
              <a:ea typeface="宋体" charset="0"/>
            </a:endParaRPr>
          </a:p>
          <a:p>
            <a:r>
              <a:rPr kumimoji="0" lang="en-US" altLang="zh-CN">
                <a:ea typeface="宋体" charset="0"/>
              </a:rPr>
              <a:t>13</a:t>
            </a:r>
            <a:r>
              <a:rPr kumimoji="0" lang="zh-CN" altLang="en-US">
                <a:ea typeface="宋体" charset="0"/>
              </a:rPr>
              <a:t>年被聘</a:t>
            </a:r>
            <a:r>
              <a:rPr kumimoji="0" lang="zh-CN" altLang="en-US" sz="1300">
                <a:solidFill>
                  <a:srgbClr val="C00000"/>
                </a:solidFill>
                <a:latin typeface="黑体" charset="0"/>
                <a:ea typeface="黑体" charset="0"/>
                <a:cs typeface="黑体" charset="0"/>
              </a:rPr>
              <a:t>量子物质科学协同创新中心研究员。</a:t>
            </a:r>
            <a:endParaRPr kumimoji="0" lang="zh-CN" altLang="en-US">
              <a:ea typeface="宋体" charset="0"/>
            </a:endParaRPr>
          </a:p>
        </p:txBody>
      </p:sp>
      <p:sp>
        <p:nvSpPr>
          <p:cNvPr id="18435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chemeClr val="tx1"/>
                </a:solidFill>
                <a:latin typeface="Arial" charset="0"/>
                <a:ea typeface="宋体" charset="0"/>
                <a:cs typeface="Arial Unicode MS" charset="0"/>
              </a:defRPr>
            </a:lvl1pPr>
            <a:lvl2pPr marL="742950" indent="-28575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72050F22-D7E4-B34A-BA49-0378D82BA377}" type="slidenum">
              <a:rPr kumimoji="0" lang="zh-CN" altLang="en-US" sz="1300"/>
              <a:pPr/>
              <a:t>2</a:t>
            </a:fld>
            <a:endParaRPr kumimoji="0" lang="zh-CN" alt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AE28F7AF-F905-8344-9000-615D1C963E38}" type="slidenum">
              <a:rPr kumimoji="0" lang="zh-CN" altLang="en-US" sz="1200"/>
              <a:pPr/>
              <a:t>4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4F384003-2DC9-D342-8B90-E4DD0DC0F646}" type="slidenum">
              <a:rPr kumimoji="0" lang="zh-CN" altLang="en-US" sz="1200"/>
              <a:pPr/>
              <a:t>5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B47EC3AE-7C2D-EF44-A64A-007C0C835E50}" type="slidenum">
              <a:rPr kumimoji="0" lang="zh-CN" altLang="en-US" sz="1200"/>
              <a:pPr/>
              <a:t>6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820F81DD-3FB0-5F4A-8675-75B8B57AD90A}" type="slidenum">
              <a:rPr kumimoji="0" lang="zh-CN" altLang="en-US" sz="1200"/>
              <a:pPr/>
              <a:t>7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45EF752C-ADF1-4549-B99E-9142C837DD7C}" type="slidenum">
              <a:rPr kumimoji="0" lang="zh-CN" altLang="en-US" sz="1200"/>
              <a:pPr/>
              <a:t>8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2C958F3E-A77B-EE45-82BB-68E16E6A57FD}" type="slidenum">
              <a:rPr kumimoji="0" lang="zh-CN" altLang="en-US" sz="1200"/>
              <a:pPr/>
              <a:t>9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>
              <a:latin typeface="Calibri" charset="0"/>
              <a:ea typeface="宋体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019CB519-AFD8-F847-A40A-FECB227F15B0}" type="slidenum">
              <a:rPr kumimoji="0" lang="zh-CN" altLang="en-US" sz="1200"/>
              <a:pPr/>
              <a:t>10</a:t>
            </a:fld>
            <a:endParaRPr kumimoji="0"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89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3315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58962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20877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23745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7844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93910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94163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11806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59208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09932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2230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6550" y="1600206"/>
            <a:ext cx="2076450" cy="45259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607695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85798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482170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266243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25534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145375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756075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89529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53716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0308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2449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23537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58890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90716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226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1143000"/>
            <a:ext cx="9144000" cy="548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5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200025"/>
            <a:ext cx="2400300" cy="7143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4775"/>
            <a:ext cx="26289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04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3771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1762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00406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1628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72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4234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0269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8204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85490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337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47038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0856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6044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6032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64000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06289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4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8247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0348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51717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0097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83401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98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6845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5613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19347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954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637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949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958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78083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34815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61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94174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59995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0742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483261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14113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482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418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30280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4901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6908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67121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9337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675583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6463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01771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440073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3880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65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6844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11574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64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35384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39957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122724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8868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4910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91306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7043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395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47271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86013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36850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5878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39710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857846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536099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74797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270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93322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2956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10694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488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011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57216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052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886123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122645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00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637496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1957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127909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27577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350"/>
            </a:lvl2pPr>
            <a:lvl3pPr marL="685783" indent="0">
              <a:buNone/>
              <a:defRPr sz="120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 marL="1714457" indent="0">
              <a:buNone/>
              <a:defRPr sz="1050"/>
            </a:lvl6pPr>
            <a:lvl7pPr marL="2057348" indent="0">
              <a:buNone/>
              <a:defRPr sz="1050"/>
            </a:lvl7pPr>
            <a:lvl8pPr marL="2400240" indent="0">
              <a:buNone/>
              <a:defRPr sz="1050"/>
            </a:lvl8pPr>
            <a:lvl9pPr marL="2743132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035464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5951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019556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403719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1388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2648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78852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9919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5257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5257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894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3" Type="http://schemas.openxmlformats.org/officeDocument/2006/relationships/image" Target="../media/image13.jpeg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7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9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10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3" Type="http://schemas.openxmlformats.org/officeDocument/2006/relationships/image" Target="../media/image11.jpeg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ackgroud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3" b="51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676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01" r:id="rId1"/>
    <p:sldLayoutId id="2147491102" r:id="rId2"/>
    <p:sldLayoutId id="2147491103" r:id="rId3"/>
    <p:sldLayoutId id="2147491104" r:id="rId4"/>
    <p:sldLayoutId id="2147491105" r:id="rId5"/>
    <p:sldLayoutId id="2147491106" r:id="rId6"/>
    <p:sldLayoutId id="2147491107" r:id="rId7"/>
    <p:sldLayoutId id="2147491108" r:id="rId8"/>
    <p:sldLayoutId id="2147491109" r:id="rId9"/>
    <p:sldLayoutId id="2147491110" r:id="rId10"/>
    <p:sldLayoutId id="214749111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rgbClr val="990000"/>
          </a:solidFill>
          <a:latin typeface="+mj-lt"/>
          <a:ea typeface="+mj-ea"/>
          <a:cs typeface="黑体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rgbClr val="990000"/>
          </a:solidFill>
          <a:latin typeface="Arial" charset="0"/>
          <a:ea typeface="黑体" pitchFamily="2" charset="-122"/>
          <a:cs typeface="黑体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rgbClr val="990000"/>
          </a:solidFill>
          <a:latin typeface="Arial" charset="0"/>
          <a:ea typeface="黑体" pitchFamily="2" charset="-122"/>
          <a:cs typeface="黑体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rgbClr val="990000"/>
          </a:solidFill>
          <a:latin typeface="Arial" charset="0"/>
          <a:ea typeface="黑体" pitchFamily="2" charset="-122"/>
          <a:cs typeface="黑体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300">
          <a:solidFill>
            <a:srgbClr val="990000"/>
          </a:solidFill>
          <a:latin typeface="Arial" charset="0"/>
          <a:ea typeface="黑体" pitchFamily="2" charset="-122"/>
          <a:cs typeface="黑体" charset="0"/>
        </a:defRPr>
      </a:lvl5pPr>
      <a:lvl6pPr marL="342892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90000"/>
          </a:solidFill>
          <a:latin typeface="Arial" charset="0"/>
          <a:ea typeface="黑体" pitchFamily="2" charset="-122"/>
        </a:defRPr>
      </a:lvl6pPr>
      <a:lvl7pPr marL="685783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90000"/>
          </a:solidFill>
          <a:latin typeface="Arial" charset="0"/>
          <a:ea typeface="黑体" pitchFamily="2" charset="-122"/>
        </a:defRPr>
      </a:lvl7pPr>
      <a:lvl8pPr marL="1028675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90000"/>
          </a:solidFill>
          <a:latin typeface="Arial" charset="0"/>
          <a:ea typeface="黑体" pitchFamily="2" charset="-122"/>
        </a:defRPr>
      </a:lvl8pPr>
      <a:lvl9pPr marL="1371566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990000"/>
          </a:solidFill>
          <a:latin typeface="Arial" charset="0"/>
          <a:ea typeface="黑体" pitchFamily="2" charset="-122"/>
        </a:defRPr>
      </a:lvl9pPr>
    </p:titleStyle>
    <p:bodyStyle>
      <a:lvl1pPr marL="255588" indent="-255588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1" fontAlgn="base" hangingPunct="1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1" fontAlgn="base" hangingPunct="1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1" fontAlgn="base" hangingPunct="1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backgroud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546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99" r:id="rId1"/>
    <p:sldLayoutId id="2147491200" r:id="rId2"/>
    <p:sldLayoutId id="2147491201" r:id="rId3"/>
    <p:sldLayoutId id="2147491202" r:id="rId4"/>
    <p:sldLayoutId id="2147491203" r:id="rId5"/>
    <p:sldLayoutId id="2147491204" r:id="rId6"/>
    <p:sldLayoutId id="2147491205" r:id="rId7"/>
    <p:sldLayoutId id="2147491206" r:id="rId8"/>
    <p:sldLayoutId id="2147491207" r:id="rId9"/>
    <p:sldLayoutId id="2147491208" r:id="rId10"/>
    <p:sldLayoutId id="214749120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backgroud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D868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210" r:id="rId1"/>
    <p:sldLayoutId id="2147491211" r:id="rId2"/>
    <p:sldLayoutId id="2147491212" r:id="rId3"/>
    <p:sldLayoutId id="2147491213" r:id="rId4"/>
    <p:sldLayoutId id="2147491214" r:id="rId5"/>
    <p:sldLayoutId id="2147491215" r:id="rId6"/>
    <p:sldLayoutId id="2147491216" r:id="rId7"/>
    <p:sldLayoutId id="2147491217" r:id="rId8"/>
    <p:sldLayoutId id="2147491218" r:id="rId9"/>
    <p:sldLayoutId id="2147491219" r:id="rId10"/>
    <p:sldLayoutId id="21474912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backgroud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矩形 2"/>
          <p:cNvSpPr/>
          <p:nvPr/>
        </p:nvSpPr>
        <p:spPr>
          <a:xfrm>
            <a:off x="4572000" y="6629400"/>
            <a:ext cx="4495800" cy="228600"/>
          </a:xfrm>
          <a:prstGeom prst="rect">
            <a:avLst/>
          </a:prstGeom>
          <a:solidFill>
            <a:srgbClr val="8D0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12" r:id="rId1"/>
    <p:sldLayoutId id="2147491221" r:id="rId2"/>
    <p:sldLayoutId id="2147491113" r:id="rId3"/>
    <p:sldLayoutId id="2147491114" r:id="rId4"/>
    <p:sldLayoutId id="2147491115" r:id="rId5"/>
    <p:sldLayoutId id="2147491116" r:id="rId6"/>
    <p:sldLayoutId id="2147491117" r:id="rId7"/>
    <p:sldLayoutId id="2147491118" r:id="rId8"/>
    <p:sldLayoutId id="2147491119" r:id="rId9"/>
    <p:sldLayoutId id="2147491120" r:id="rId10"/>
    <p:sldLayoutId id="214749112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黑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黑体" pitchFamily="2" charset="-122"/>
          <a:cs typeface="黑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黑体" pitchFamily="2" charset="-122"/>
          <a:cs typeface="黑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黑体" pitchFamily="2" charset="-122"/>
          <a:cs typeface="黑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黑体" pitchFamily="2" charset="-122"/>
          <a:cs typeface="黑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黑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黑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黑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黑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backgroud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2" name="矩形 1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7A7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22" r:id="rId1"/>
    <p:sldLayoutId id="2147491123" r:id="rId2"/>
    <p:sldLayoutId id="2147491124" r:id="rId3"/>
    <p:sldLayoutId id="2147491125" r:id="rId4"/>
    <p:sldLayoutId id="2147491126" r:id="rId5"/>
    <p:sldLayoutId id="2147491127" r:id="rId6"/>
    <p:sldLayoutId id="2147491128" r:id="rId7"/>
    <p:sldLayoutId id="2147491129" r:id="rId8"/>
    <p:sldLayoutId id="2147491130" r:id="rId9"/>
    <p:sldLayoutId id="2147491131" r:id="rId10"/>
    <p:sldLayoutId id="2147491132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backgroud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C0A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33" r:id="rId1"/>
    <p:sldLayoutId id="2147491134" r:id="rId2"/>
    <p:sldLayoutId id="2147491135" r:id="rId3"/>
    <p:sldLayoutId id="2147491136" r:id="rId4"/>
    <p:sldLayoutId id="2147491137" r:id="rId5"/>
    <p:sldLayoutId id="2147491138" r:id="rId6"/>
    <p:sldLayoutId id="2147491139" r:id="rId7"/>
    <p:sldLayoutId id="2147491140" r:id="rId8"/>
    <p:sldLayoutId id="2147491141" r:id="rId9"/>
    <p:sldLayoutId id="2147491142" r:id="rId10"/>
    <p:sldLayoutId id="214749114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backgroud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484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44" r:id="rId1"/>
    <p:sldLayoutId id="2147491145" r:id="rId2"/>
    <p:sldLayoutId id="2147491146" r:id="rId3"/>
    <p:sldLayoutId id="2147491147" r:id="rId4"/>
    <p:sldLayoutId id="2147491148" r:id="rId5"/>
    <p:sldLayoutId id="2147491149" r:id="rId6"/>
    <p:sldLayoutId id="2147491150" r:id="rId7"/>
    <p:sldLayoutId id="2147491151" r:id="rId8"/>
    <p:sldLayoutId id="2147491152" r:id="rId9"/>
    <p:sldLayoutId id="2147491153" r:id="rId10"/>
    <p:sldLayoutId id="2147491154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ackgrou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936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55" r:id="rId1"/>
    <p:sldLayoutId id="2147491156" r:id="rId2"/>
    <p:sldLayoutId id="2147491157" r:id="rId3"/>
    <p:sldLayoutId id="2147491158" r:id="rId4"/>
    <p:sldLayoutId id="2147491159" r:id="rId5"/>
    <p:sldLayoutId id="2147491160" r:id="rId6"/>
    <p:sldLayoutId id="2147491161" r:id="rId7"/>
    <p:sldLayoutId id="2147491162" r:id="rId8"/>
    <p:sldLayoutId id="2147491163" r:id="rId9"/>
    <p:sldLayoutId id="2147491164" r:id="rId10"/>
    <p:sldLayoutId id="214749116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backgroud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0D3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66" r:id="rId1"/>
    <p:sldLayoutId id="2147491167" r:id="rId2"/>
    <p:sldLayoutId id="2147491168" r:id="rId3"/>
    <p:sldLayoutId id="2147491169" r:id="rId4"/>
    <p:sldLayoutId id="2147491170" r:id="rId5"/>
    <p:sldLayoutId id="2147491171" r:id="rId6"/>
    <p:sldLayoutId id="2147491172" r:id="rId7"/>
    <p:sldLayoutId id="2147491173" r:id="rId8"/>
    <p:sldLayoutId id="2147491174" r:id="rId9"/>
    <p:sldLayoutId id="2147491175" r:id="rId10"/>
    <p:sldLayoutId id="214749117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backgroud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EDC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77" r:id="rId1"/>
    <p:sldLayoutId id="2147491178" r:id="rId2"/>
    <p:sldLayoutId id="2147491179" r:id="rId3"/>
    <p:sldLayoutId id="2147491180" r:id="rId4"/>
    <p:sldLayoutId id="2147491181" r:id="rId5"/>
    <p:sldLayoutId id="2147491182" r:id="rId6"/>
    <p:sldLayoutId id="2147491183" r:id="rId7"/>
    <p:sldLayoutId id="2147491184" r:id="rId8"/>
    <p:sldLayoutId id="2147491185" r:id="rId9"/>
    <p:sldLayoutId id="2147491186" r:id="rId10"/>
    <p:sldLayoutId id="2147491187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backgroud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矩形 4"/>
          <p:cNvSpPr/>
          <p:nvPr/>
        </p:nvSpPr>
        <p:spPr>
          <a:xfrm>
            <a:off x="4540250" y="6661150"/>
            <a:ext cx="4572000" cy="152400"/>
          </a:xfrm>
          <a:prstGeom prst="rect">
            <a:avLst/>
          </a:prstGeom>
          <a:solidFill>
            <a:srgbClr val="818E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1188" r:id="rId1"/>
    <p:sldLayoutId id="2147491189" r:id="rId2"/>
    <p:sldLayoutId id="2147491190" r:id="rId3"/>
    <p:sldLayoutId id="2147491191" r:id="rId4"/>
    <p:sldLayoutId id="2147491192" r:id="rId5"/>
    <p:sldLayoutId id="2147491193" r:id="rId6"/>
    <p:sldLayoutId id="2147491194" r:id="rId7"/>
    <p:sldLayoutId id="2147491195" r:id="rId8"/>
    <p:sldLayoutId id="2147491196" r:id="rId9"/>
    <p:sldLayoutId id="2147491197" r:id="rId10"/>
    <p:sldLayoutId id="21474911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+mj-lt"/>
          <a:ea typeface="+mj-ea"/>
          <a:cs typeface="宋体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charset="0"/>
          <a:ea typeface="宋体" pitchFamily="2" charset="-122"/>
          <a:cs typeface="宋体" charset="0"/>
        </a:defRPr>
      </a:lvl5pPr>
      <a:lvl6pPr marL="342892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6pPr>
      <a:lvl7pPr marL="685783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7pPr>
      <a:lvl8pPr marL="10286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8pPr>
      <a:lvl9pPr marL="1371566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255588" indent="-255588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宋体" charset="0"/>
        </a:defRPr>
      </a:lvl1pPr>
      <a:lvl2pPr marL="555625" indent="-212725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5663" indent="-169863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198563" indent="-169863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1463" indent="-169863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.xml"/><Relationship Id="rId5" Type="http://schemas.openxmlformats.org/officeDocument/2006/relationships/hyperlink" Target="mailto:ygu@pku.edu.cn" TargetMode="External"/><Relationship Id="rId6" Type="http://schemas.openxmlformats.org/officeDocument/2006/relationships/image" Target="../media/image1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14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4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7.png"/><Relationship Id="rId6" Type="http://schemas.openxmlformats.org/officeDocument/2006/relationships/image" Target="../media/image14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4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14.png"/><Relationship Id="rId1" Type="http://schemas.microsoft.com/office/2007/relationships/media" Target="../media/media14.wav"/><Relationship Id="rId2" Type="http://schemas.openxmlformats.org/officeDocument/2006/relationships/audio" Target="../media/media14.wav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21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32.jpeg"/><Relationship Id="rId5" Type="http://schemas.openxmlformats.org/officeDocument/2006/relationships/image" Target="../media/image14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1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5.jpeg"/><Relationship Id="rId6" Type="http://schemas.openxmlformats.org/officeDocument/2006/relationships/image" Target="../media/image14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image" Target="../media/image1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4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4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14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4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1.png"/><Relationship Id="rId6" Type="http://schemas.openxmlformats.org/officeDocument/2006/relationships/image" Target="../media/image14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28600" y="4267200"/>
            <a:ext cx="7862888" cy="64633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2pPr>
            <a:lvl3pPr marL="11430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3pPr>
            <a:lvl4pPr marL="16002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4pPr>
            <a:lvl5pPr marL="20574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9pPr>
          </a:lstStyle>
          <a:p>
            <a:pPr algn="ctr">
              <a:defRPr/>
            </a:pPr>
            <a:r>
              <a:rPr lang="zh-CN" altLang="en-US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cs typeface="Arial Unicode MS" charset="0"/>
              </a:rPr>
              <a:t>北京大学物理</a:t>
            </a:r>
            <a:r>
              <a:rPr lang="zh-CN" altLang="en-US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cs typeface="Arial Unicode MS" charset="0"/>
              </a:rPr>
              <a:t>学院</a:t>
            </a:r>
            <a:r>
              <a:rPr lang="zh-CN" altLang="en-US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cs typeface="Arial Unicode MS" charset="0"/>
              </a:rPr>
              <a:t>光学所</a:t>
            </a:r>
            <a:endParaRPr lang="zh-CN" altLang="en-US" sz="3600" b="1" dirty="0" smtClean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 charset="0"/>
              <a:cs typeface="Arial Unicode MS" charset="0"/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133600" y="2971800"/>
            <a:ext cx="3600450" cy="7699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2pPr>
            <a:lvl3pPr marL="11430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3pPr>
            <a:lvl4pPr marL="16002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4pPr>
            <a:lvl5pPr marL="20574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9pPr>
          </a:lstStyle>
          <a:p>
            <a:pPr algn="ctr">
              <a:defRPr/>
            </a:pPr>
            <a:r>
              <a:rPr lang="zh-CN" altLang="en-US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cs typeface="Arial Unicode MS" charset="0"/>
              </a:rPr>
              <a:t>古 英</a:t>
            </a:r>
            <a:endParaRPr lang="en-US" altLang="zh-CN" sz="4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 charset="0"/>
              <a:cs typeface="Arial Unicode MS" charset="0"/>
            </a:endParaRPr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971600" y="6093296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6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2pPr>
            <a:lvl3pPr marL="11430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3pPr>
            <a:lvl4pPr marL="16002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4pPr>
            <a:lvl5pPr marL="2057400"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5pPr>
            <a:lvl6pPr marL="2514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6pPr>
            <a:lvl7pPr marL="29718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7pPr>
            <a:lvl8pPr marL="34290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8pPr>
            <a:lvl9pPr marL="38862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58B80"/>
              </a:buClr>
              <a:buChar char="o"/>
              <a:defRPr kumimoji="1" sz="2000">
                <a:solidFill>
                  <a:schemeClr val="tx1"/>
                </a:solidFill>
                <a:latin typeface="Times New Roman" charset="0"/>
                <a:ea typeface="黑体" charset="0"/>
                <a:cs typeface="楷体" charset="0"/>
              </a:defRPr>
            </a:lvl9pPr>
          </a:lstStyle>
          <a:p>
            <a:pPr>
              <a:defRPr/>
            </a:pPr>
            <a:r>
              <a:rPr kumimoji="0" lang="en-US" altLang="zh-CN" sz="2000" dirty="0" smtClean="0">
                <a:solidFill>
                  <a:srgbClr val="000066"/>
                </a:solidFill>
                <a:latin typeface="Arial Rounded MT Bold" charset="0"/>
                <a:cs typeface="Arial Unicode MS" charset="0"/>
              </a:rPr>
              <a:t>*email</a:t>
            </a:r>
            <a:r>
              <a:rPr kumimoji="0" lang="en-US" altLang="zh-CN" sz="2000" dirty="0" smtClean="0">
                <a:solidFill>
                  <a:srgbClr val="009900"/>
                </a:solidFill>
                <a:latin typeface="Arial Rounded MT Bold" charset="0"/>
                <a:cs typeface="Arial Unicode MS" charset="0"/>
              </a:rPr>
              <a:t>:</a:t>
            </a:r>
            <a:r>
              <a:rPr kumimoji="0" lang="en-US" altLang="zh-CN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 Unicode MS" charset="0"/>
              </a:rPr>
              <a:t>  </a:t>
            </a:r>
            <a:r>
              <a:rPr kumimoji="0" lang="en-US" altLang="zh-CN" sz="2000" dirty="0" smtClean="0">
                <a:solidFill>
                  <a:srgbClr val="009900"/>
                </a:solidFill>
                <a:latin typeface="Arial Rounded MT Bold" charset="0"/>
                <a:ea typeface="宋体" charset="0"/>
                <a:cs typeface="Arial Unicode MS" charset="0"/>
                <a:hlinkClick r:id="rId5"/>
              </a:rPr>
              <a:t>ygu@pku.edu.cn</a:t>
            </a:r>
            <a:r>
              <a:rPr kumimoji="0" lang="en-US" altLang="zh-CN" sz="2000" dirty="0" smtClean="0">
                <a:solidFill>
                  <a:srgbClr val="009900"/>
                </a:solidFill>
                <a:latin typeface="Arial Rounded MT Bold" charset="0"/>
                <a:ea typeface="宋体" charset="0"/>
                <a:cs typeface="Arial Unicode MS" charset="0"/>
              </a:rPr>
              <a:t>     </a:t>
            </a:r>
            <a:r>
              <a:rPr kumimoji="0" lang="zh-CN" altLang="en-US" sz="2000" b="1" dirty="0" smtClean="0">
                <a:solidFill>
                  <a:srgbClr val="000066"/>
                </a:solidFill>
                <a:latin typeface="黑体" charset="0"/>
                <a:cs typeface="Arial Unicode MS" charset="0"/>
              </a:rPr>
              <a:t>物理楼</a:t>
            </a:r>
            <a:r>
              <a:rPr kumimoji="0" lang="zh-CN" altLang="en-US" sz="2000" b="1" dirty="0" smtClean="0">
                <a:solidFill>
                  <a:srgbClr val="000066"/>
                </a:solidFill>
                <a:latin typeface="黑体" charset="0"/>
                <a:cs typeface="Arial Unicode MS" charset="0"/>
              </a:rPr>
              <a:t>西</a:t>
            </a:r>
            <a:r>
              <a:rPr kumimoji="0" lang="zh-CN" altLang="zh-CN" sz="2000" b="1" dirty="0" smtClean="0">
                <a:solidFill>
                  <a:srgbClr val="000066"/>
                </a:solidFill>
                <a:latin typeface="黑体" charset="0"/>
                <a:cs typeface="Arial Unicode MS" charset="0"/>
              </a:rPr>
              <a:t>4</a:t>
            </a:r>
            <a:r>
              <a:rPr kumimoji="0" lang="en-US" altLang="zh-CN" sz="2000" b="1" dirty="0" smtClean="0">
                <a:solidFill>
                  <a:srgbClr val="000066"/>
                </a:solidFill>
                <a:latin typeface="黑体" charset="0"/>
                <a:cs typeface="Arial Unicode MS" charset="0"/>
              </a:rPr>
              <a:t>06   </a:t>
            </a:r>
            <a:r>
              <a:rPr kumimoji="0" lang="en-US" altLang="zh-CN" sz="2000" b="1" dirty="0" smtClean="0">
                <a:solidFill>
                  <a:srgbClr val="000066"/>
                </a:solidFill>
                <a:latin typeface="黑体" charset="0"/>
                <a:cs typeface="Arial Unicode MS" charset="0"/>
              </a:rPr>
              <a:t>Tel:62752882</a:t>
            </a:r>
            <a:endParaRPr kumimoji="0" lang="en-US" altLang="zh-CN" sz="2000" b="1" dirty="0" smtClean="0">
              <a:solidFill>
                <a:srgbClr val="000066"/>
              </a:solidFill>
              <a:latin typeface="黑体" charset="0"/>
              <a:cs typeface="Arial Unicode MS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62000" y="1897063"/>
            <a:ext cx="7424738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ea typeface="黑体" charset="0"/>
                <a:cs typeface="Times New Roman" charset="0"/>
              </a:rPr>
              <a:t>量子微纳光学及其应用</a:t>
            </a:r>
            <a:r>
              <a:rPr lang="en-US" altLang="zh-CN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黑体" charset="0"/>
                <a:ea typeface="黑体" charset="0"/>
                <a:cs typeface="Times New Roman" charset="0"/>
              </a:rPr>
              <a:t> </a:t>
            </a:r>
            <a:endParaRPr lang="zh-CN" sz="44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黑体" charset="0"/>
              <a:ea typeface="黑体" charset="0"/>
              <a:cs typeface="Times New Roman" charset="0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19"/>
    </mc:Choice>
    <mc:Fallback>
      <p:transition xmlns:p14="http://schemas.microsoft.com/office/powerpoint/2010/main" spd="slow" advTm="241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1"/>
          <p:cNvSpPr>
            <a:spLocks noChangeArrowheads="1"/>
          </p:cNvSpPr>
          <p:nvPr/>
        </p:nvSpPr>
        <p:spPr bwMode="auto">
          <a:xfrm>
            <a:off x="304800" y="1371600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拓扑边界态中无散射的珀塞尔增强（已完成）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152400" y="4524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黑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+mj-ea"/>
                <a:cs typeface="微软雅黑" charset="0"/>
              </a:rPr>
              <a:t>方向</a:t>
            </a:r>
            <a:r>
              <a:rPr lang="en-US" altLang="zh-CN" sz="2800" dirty="0" smtClean="0">
                <a:solidFill>
                  <a:srgbClr val="FFFFFF"/>
                </a:solidFill>
                <a:latin typeface="+mj-ea"/>
                <a:cs typeface="微软雅黑" charset="0"/>
              </a:rPr>
              <a:t> 3:</a:t>
            </a:r>
            <a:r>
              <a:rPr lang="zh-CN" altLang="en-US" sz="2800" b="1" dirty="0" smtClean="0">
                <a:solidFill>
                  <a:srgbClr val="FFFFFF"/>
                </a:solidFill>
                <a:latin typeface="+mj-ea"/>
                <a:cs typeface="黑体"/>
              </a:rPr>
              <a:t>基于拓扑结构</a:t>
            </a:r>
            <a:r>
              <a:rPr lang="zh-CN" altLang="en-US" sz="2800" b="1" dirty="0">
                <a:solidFill>
                  <a:srgbClr val="FFFFFF"/>
                </a:solidFill>
                <a:latin typeface="+mj-ea"/>
                <a:cs typeface="黑体"/>
              </a:rPr>
              <a:t>的腔量子电动</a:t>
            </a:r>
            <a:r>
              <a:rPr lang="zh-CN" altLang="en-US" sz="2800" b="1" dirty="0" smtClean="0">
                <a:solidFill>
                  <a:srgbClr val="FFFFFF"/>
                </a:solidFill>
                <a:latin typeface="+mj-ea"/>
                <a:cs typeface="黑体"/>
              </a:rPr>
              <a:t>力学</a:t>
            </a:r>
            <a:endParaRPr lang="en-US" altLang="zh-CN" sz="2800" b="1" dirty="0">
              <a:solidFill>
                <a:srgbClr val="FFFFFF"/>
              </a:solidFill>
              <a:latin typeface="+mj-ea"/>
              <a:cs typeface="黑体"/>
            </a:endParaRPr>
          </a:p>
        </p:txBody>
      </p:sp>
      <p:pic>
        <p:nvPicPr>
          <p:cNvPr id="39939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9531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24384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57400"/>
            <a:ext cx="23574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"/>
    </mc:Choice>
    <mc:Fallback>
      <p:transition xmlns:p14="http://schemas.microsoft.com/office/powerpoint/2010/main" spd="slow" advTm="16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1"/>
          <p:cNvSpPr>
            <a:spLocks noChangeArrowheads="1"/>
          </p:cNvSpPr>
          <p:nvPr/>
        </p:nvSpPr>
        <p:spPr bwMode="auto">
          <a:xfrm>
            <a:off x="381000" y="1371600"/>
            <a:ext cx="7848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  <a:defRPr/>
            </a:pPr>
            <a:r>
              <a:rPr lang="zh-CN" altLang="en-US" sz="2800" b="1" dirty="0">
                <a:solidFill>
                  <a:srgbClr val="110F55"/>
                </a:solidFill>
                <a:latin typeface="黑体"/>
                <a:ea typeface="黑体"/>
                <a:cs typeface="黑体"/>
              </a:rPr>
              <a:t>基于表面等离激元结构的量子相位门（投稿中）</a:t>
            </a:r>
            <a:endParaRPr lang="en-US" altLang="zh-CN" sz="2800" b="1" dirty="0">
              <a:solidFill>
                <a:srgbClr val="110F55"/>
              </a:solidFill>
              <a:latin typeface="黑体"/>
              <a:ea typeface="黑体"/>
              <a:cs typeface="黑体"/>
            </a:endParaRPr>
          </a:p>
          <a:p>
            <a:pPr>
              <a:defRPr/>
            </a:pPr>
            <a:endParaRPr lang="en-US" altLang="zh-CN" sz="2800" b="1" dirty="0">
              <a:solidFill>
                <a:srgbClr val="FF6600"/>
              </a:solidFill>
              <a:latin typeface="黑体"/>
              <a:ea typeface="黑体"/>
              <a:cs typeface="黑体"/>
            </a:endParaRPr>
          </a:p>
          <a:p>
            <a:pPr>
              <a:defRPr/>
            </a:pPr>
            <a:r>
              <a:rPr lang="zh-CN" altLang="zh-CN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.</a:t>
            </a:r>
            <a:r>
              <a:rPr lang="zh-CN" altLang="en-US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基于能谷光子晶体的量子门 （在研）</a:t>
            </a:r>
          </a:p>
        </p:txBody>
      </p:sp>
      <p:sp>
        <p:nvSpPr>
          <p:cNvPr id="41986" name="Title 1"/>
          <p:cNvSpPr txBox="1">
            <a:spLocks noChangeArrowheads="1"/>
          </p:cNvSpPr>
          <p:nvPr/>
        </p:nvSpPr>
        <p:spPr bwMode="auto">
          <a:xfrm>
            <a:off x="381000" y="457200"/>
            <a:ext cx="609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zh-CN" altLang="en-US" sz="280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方向</a:t>
            </a:r>
            <a:r>
              <a:rPr kumimoji="0" lang="en-US" altLang="zh-CN" sz="2800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 4:</a:t>
            </a:r>
            <a:r>
              <a:rPr kumimoji="0" lang="zh-CN" altLang="en-US" sz="2800" b="1">
                <a:solidFill>
                  <a:srgbClr val="FFFFFF"/>
                </a:solidFill>
                <a:latin typeface="黑体" charset="0"/>
                <a:ea typeface="黑体" charset="0"/>
                <a:cs typeface="黑体" charset="0"/>
              </a:rPr>
              <a:t>基于微纳光子结构的量子操作</a:t>
            </a:r>
            <a:endParaRPr kumimoji="0" lang="en-US" altLang="zh-CN" sz="2800" b="1">
              <a:solidFill>
                <a:srgbClr val="FFFFFF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41987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39925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325755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3"/>
    </mc:Choice>
    <mc:Fallback>
      <p:transition xmlns:p14="http://schemas.microsoft.com/office/powerpoint/2010/main" spd="slow" advTm="2678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1"/>
          <p:cNvSpPr>
            <a:spLocks noChangeArrowheads="1"/>
          </p:cNvSpPr>
          <p:nvPr/>
        </p:nvSpPr>
        <p:spPr bwMode="auto">
          <a:xfrm>
            <a:off x="228600" y="1447800"/>
            <a:ext cx="75438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零折射率导致的自发辐射堆积和方向发射（</a:t>
            </a:r>
            <a:r>
              <a:rPr lang="en-US" altLang="zh-CN" sz="28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OE 2019</a:t>
            </a:r>
            <a:r>
              <a:rPr lang="zh-CN" altLang="en-US" sz="28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）</a:t>
            </a:r>
            <a:endParaRPr lang="en-US" altLang="zh-CN" sz="2800" b="1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零折射率材料中介质腔工共振模式的简并及腔量子电动力学研究</a:t>
            </a:r>
            <a:r>
              <a:rPr lang="en-US" altLang="zh-CN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（在研）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152400" y="4524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zh-CN" altLang="en-US" sz="2800">
                <a:solidFill>
                  <a:srgbClr val="FFFFFF"/>
                </a:solidFill>
                <a:latin typeface="黑体" charset="0"/>
                <a:ea typeface="黑体" charset="0"/>
              </a:rPr>
              <a:t>方向</a:t>
            </a:r>
            <a:r>
              <a:rPr kumimoji="0" lang="en-US" altLang="zh-CN" sz="2800">
                <a:solidFill>
                  <a:srgbClr val="FFFFFF"/>
                </a:solidFill>
                <a:latin typeface="黑体" charset="0"/>
                <a:ea typeface="微软雅黑" charset="0"/>
                <a:cs typeface="微软雅黑" charset="0"/>
              </a:rPr>
              <a:t> 5:</a:t>
            </a:r>
            <a:r>
              <a:rPr kumimoji="0" lang="zh-CN" altLang="en-US" sz="2800">
                <a:solidFill>
                  <a:srgbClr val="FFFFFF"/>
                </a:solidFill>
                <a:latin typeface="黑体" charset="0"/>
                <a:ea typeface="黑体" charset="0"/>
              </a:rPr>
              <a:t>零折射率材料中量子光学现象</a:t>
            </a:r>
            <a:endParaRPr kumimoji="0" lang="en-US" altLang="zh-CN" sz="2800">
              <a:solidFill>
                <a:srgbClr val="FFFFFF"/>
              </a:solidFill>
              <a:latin typeface="黑体" charset="0"/>
              <a:ea typeface="微软雅黑" charset="0"/>
              <a:cs typeface="微软雅黑" charset="0"/>
            </a:endParaRPr>
          </a:p>
        </p:txBody>
      </p:sp>
      <p:pic>
        <p:nvPicPr>
          <p:cNvPr id="44035" name="图片 1" descr="fig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81400"/>
            <a:ext cx="31845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7"/>
    </mc:Choice>
    <mc:Fallback>
      <p:transition xmlns:p14="http://schemas.microsoft.com/office/powerpoint/2010/main" spd="slow" advTm="1252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1"/>
          <p:cNvSpPr>
            <a:spLocks noChangeArrowheads="1"/>
          </p:cNvSpPr>
          <p:nvPr/>
        </p:nvSpPr>
        <p:spPr bwMode="auto">
          <a:xfrm>
            <a:off x="457200" y="1960563"/>
            <a:ext cx="78486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1000A8"/>
                </a:solidFill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超表面</a:t>
            </a:r>
            <a:r>
              <a:rPr lang="zh-CN" altLang="en-US" sz="2800" b="1">
                <a:solidFill>
                  <a:srgbClr val="1000A8"/>
                </a:solidFill>
                <a:latin typeface="黑体" charset="0"/>
                <a:ea typeface="黑体" charset="0"/>
                <a:cs typeface="黑体" charset="0"/>
              </a:rPr>
              <a:t>的量子光学和量子信息研究</a:t>
            </a:r>
            <a:endParaRPr lang="en-US" altLang="zh-CN" sz="2800" b="1">
              <a:solidFill>
                <a:srgbClr val="1000A8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1000A8"/>
                </a:solidFill>
                <a:latin typeface="黑体" charset="0"/>
                <a:ea typeface="黑体" charset="0"/>
                <a:cs typeface="黑体" charset="0"/>
              </a:rPr>
              <a:t>基于微纳结构的</a:t>
            </a:r>
            <a:r>
              <a:rPr lang="en-US" altLang="zh-CN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PT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对称及非厄米性</a:t>
            </a: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1000A8"/>
                </a:solidFill>
                <a:latin typeface="黑体" charset="0"/>
                <a:ea typeface="黑体" charset="0"/>
                <a:cs typeface="黑体" charset="0"/>
              </a:rPr>
              <a:t>微纳光子结构中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量子光场调控及应用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457200" y="4572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黑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3600" dirty="0" smtClean="0">
                <a:solidFill>
                  <a:schemeClr val="bg1"/>
                </a:solidFill>
                <a:latin typeface="+mj-ea"/>
                <a:cs typeface="微软雅黑" charset="0"/>
              </a:rPr>
              <a:t>研究方向（未来）</a:t>
            </a:r>
            <a:endParaRPr lang="zh-CN" altLang="en-US" sz="3600" dirty="0">
              <a:solidFill>
                <a:schemeClr val="bg1"/>
              </a:solidFill>
              <a:latin typeface="+mj-ea"/>
              <a:cs typeface="微软雅黑" charset="0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20"/>
    </mc:Choice>
    <mc:Fallback>
      <p:transition xmlns:p14="http://schemas.microsoft.com/office/powerpoint/2010/main" spd="slow" advTm="243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 noChangeArrowheads="1"/>
          </p:cNvSpPr>
          <p:nvPr>
            <p:ph type="title"/>
          </p:nvPr>
        </p:nvSpPr>
        <p:spPr>
          <a:xfrm>
            <a:off x="650875" y="304800"/>
            <a:ext cx="4835525" cy="461963"/>
          </a:xfrm>
        </p:spPr>
        <p:txBody>
          <a:bodyPr/>
          <a:lstStyle/>
          <a:p>
            <a:r>
              <a:rPr kumimoji="0" lang="zh-CN" altLang="en-US" sz="36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总</a:t>
            </a:r>
            <a:r>
              <a:rPr kumimoji="0" lang="en-US" altLang="zh-CN" sz="36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kumimoji="0" lang="zh-CN" altLang="en-US" sz="3600" dirty="0" smtClean="0">
                <a:solidFill>
                  <a:schemeClr val="bg1"/>
                </a:solidFill>
                <a:latin typeface="微软雅黑" charset="0"/>
                <a:ea typeface="微软雅黑" charset="0"/>
                <a:cs typeface="微软雅黑" charset="0"/>
              </a:rPr>
              <a:t>结</a:t>
            </a:r>
            <a:endParaRPr kumimoji="0" lang="zh-CN" altLang="en-US" sz="3600" dirty="0">
              <a:solidFill>
                <a:schemeClr val="bg1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  <p:sp>
        <p:nvSpPr>
          <p:cNvPr id="48130" name="Rectangle 21"/>
          <p:cNvSpPr>
            <a:spLocks noChangeArrowheads="1"/>
          </p:cNvSpPr>
          <p:nvPr/>
        </p:nvSpPr>
        <p:spPr bwMode="auto">
          <a:xfrm>
            <a:off x="457200" y="1143000"/>
            <a:ext cx="78486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800" b="1">
                <a:solidFill>
                  <a:srgbClr val="262673"/>
                </a:solidFill>
                <a:latin typeface="黑体" charset="0"/>
                <a:ea typeface="黑体" charset="0"/>
              </a:rPr>
              <a:t>研究多种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</a:rPr>
              <a:t>微纳结构及其组合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b="1">
                <a:solidFill>
                  <a:srgbClr val="262673"/>
                </a:solidFill>
                <a:latin typeface="黑体" charset="0"/>
                <a:ea typeface="黑体" charset="0"/>
              </a:rPr>
              <a:t>其</a:t>
            </a:r>
            <a:r>
              <a:rPr lang="zh-CN" altLang="en-US" sz="2800" b="1">
                <a:solidFill>
                  <a:srgbClr val="110F55"/>
                </a:solidFill>
                <a:latin typeface="黑体" charset="0"/>
                <a:ea typeface="黑体" charset="0"/>
              </a:rPr>
              <a:t>中的</a:t>
            </a: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</a:rPr>
              <a:t>量子光场及其和量子体系耦合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800" b="1">
                <a:solidFill>
                  <a:srgbClr val="FF6600"/>
                </a:solidFill>
                <a:latin typeface="黑体" charset="0"/>
                <a:ea typeface="黑体" charset="0"/>
              </a:rPr>
              <a:t>腔量子电动力学、腔光力及其量子信息</a:t>
            </a:r>
            <a:endParaRPr lang="en-US" altLang="zh-CN" sz="2800" b="1">
              <a:solidFill>
                <a:srgbClr val="FF6600"/>
              </a:solidFill>
              <a:latin typeface="黑体" charset="0"/>
              <a:ea typeface="黑体" charset="0"/>
            </a:endParaRPr>
          </a:p>
        </p:txBody>
      </p:sp>
      <p:pic>
        <p:nvPicPr>
          <p:cNvPr id="48131" name="图片 3" descr="fig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1600"/>
            <a:ext cx="16002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00400"/>
            <a:ext cx="21082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6800"/>
            <a:ext cx="287655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81325"/>
            <a:ext cx="28797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514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76600"/>
            <a:ext cx="2439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53000"/>
            <a:ext cx="21336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96"/>
    </mc:Choice>
    <mc:Fallback>
      <p:transition xmlns:p14="http://schemas.microsoft.com/office/powerpoint/2010/main" spd="slow" advTm="200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图片 3" descr="_DSC861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1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14"/>
    </mc:Choice>
    <mc:Fallback>
      <p:transition xmlns:p14="http://schemas.microsoft.com/office/powerpoint/2010/main" spd="slow" advTm="2491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-153988" y="2892425"/>
            <a:ext cx="9439276" cy="10731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219139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892425"/>
            <a:ext cx="779145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0" name="幻灯片编号占位符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800">
                <a:solidFill>
                  <a:schemeClr val="tx1"/>
                </a:solidFill>
                <a:latin typeface="Arial" charset="0"/>
                <a:ea typeface="宋体" charset="0"/>
                <a:cs typeface="Arial Unicode MS" charset="0"/>
              </a:defRPr>
            </a:lvl1pPr>
            <a:lvl2pPr marL="742950" indent="-28575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2B2346A-54F8-1E49-AC0D-F0F014B3EC5E}" type="slidenum">
              <a:rPr kumimoji="0" lang="en-US" altLang="zh-CN" sz="1400"/>
              <a:pPr/>
              <a:t>16</a:t>
            </a:fld>
            <a:endParaRPr kumimoji="0" lang="en-US" altLang="zh-CN" sz="1400"/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7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4"/>
    </mc:Choice>
    <mc:Fallback>
      <p:transition xmlns:p14="http://schemas.microsoft.com/office/powerpoint/2010/main" spd="slow" advTm="72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3657600" y="304800"/>
            <a:ext cx="120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800">
                <a:solidFill>
                  <a:schemeClr val="tx1"/>
                </a:solidFill>
                <a:latin typeface="Arial" charset="0"/>
                <a:ea typeface="宋体" charset="0"/>
                <a:cs typeface="Arial Unicode MS" charset="0"/>
              </a:defRPr>
            </a:lvl1pPr>
            <a:lvl2pPr marL="742950" indent="-28575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8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zh-CN" altLang="en-US" sz="4000" b="1" dirty="0">
                <a:solidFill>
                  <a:schemeClr val="bg1"/>
                </a:solidFill>
                <a:effectLst/>
                <a:latin typeface="黑体" charset="0"/>
                <a:ea typeface="黑体" charset="0"/>
                <a:cs typeface="黑体" charset="0"/>
              </a:rPr>
              <a:t>简历</a:t>
            </a:r>
            <a:endParaRPr kumimoji="0" lang="en-US" altLang="zh-CN" sz="4000" b="1" dirty="0">
              <a:solidFill>
                <a:schemeClr val="bg1"/>
              </a:solidFill>
              <a:effectLst/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4099" name="Rectangle 28"/>
          <p:cNvSpPr>
            <a:spLocks noChangeArrowheads="1"/>
          </p:cNvSpPr>
          <p:nvPr/>
        </p:nvSpPr>
        <p:spPr bwMode="auto">
          <a:xfrm>
            <a:off x="467544" y="1079078"/>
            <a:ext cx="8583612" cy="60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5000"/>
              </a:lnSpc>
              <a:defRPr/>
            </a:pPr>
            <a:r>
              <a:rPr lang="en-US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1970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年出生于新疆石河子</a:t>
            </a:r>
            <a:endParaRPr lang="en-US" altLang="zh-CN" sz="2800" b="1" dirty="0">
              <a:solidFill>
                <a:srgbClr val="C00000"/>
              </a:solidFill>
              <a:effectLst/>
              <a:latin typeface="黑体" charset="0"/>
              <a:ea typeface="黑体" charset="0"/>
              <a:sym typeface="Symbol" charset="0"/>
            </a:endParaRPr>
          </a:p>
          <a:p>
            <a:pPr>
              <a:lnSpc>
                <a:spcPct val="135000"/>
              </a:lnSpc>
              <a:defRPr/>
            </a:pP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88.09–92.07，南开大学物理系，本科 </a:t>
            </a:r>
          </a:p>
          <a:p>
            <a:pPr>
              <a:lnSpc>
                <a:spcPct val="135000"/>
              </a:lnSpc>
              <a:defRPr/>
            </a:pP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92.09–95.07，北京大学物理系，硕士</a:t>
            </a:r>
          </a:p>
          <a:p>
            <a:pPr>
              <a:lnSpc>
                <a:spcPct val="135000"/>
              </a:lnSpc>
              <a:defRPr/>
            </a:pP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95.10–01.08，香港中文大学物理系，博士</a:t>
            </a:r>
          </a:p>
          <a:p>
            <a:pPr>
              <a:lnSpc>
                <a:spcPct val="135000"/>
              </a:lnSpc>
              <a:buFont typeface="Symbol" charset="0"/>
              <a:buNone/>
              <a:defRPr/>
            </a:pP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01.10–03.08，北京大学物理学院，博士后</a:t>
            </a:r>
            <a:endParaRPr lang="en-US" altLang="zh-CN" sz="2800" b="1" dirty="0">
              <a:effectLst/>
              <a:latin typeface="黑体" charset="0"/>
              <a:ea typeface="黑体" charset="0"/>
              <a:sym typeface="Symbol" charset="0"/>
            </a:endParaRPr>
          </a:p>
          <a:p>
            <a:pPr>
              <a:lnSpc>
                <a:spcPct val="135000"/>
              </a:lnSpc>
              <a:buFont typeface="Symbol" charset="0"/>
              <a:buNone/>
              <a:defRPr/>
            </a:pP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03.09–</a:t>
            </a:r>
            <a:r>
              <a:rPr lang="en-US" altLang="zh-CN" sz="2800" b="1" dirty="0">
                <a:effectLst/>
                <a:latin typeface="黑体" charset="0"/>
                <a:ea typeface="黑体" charset="0"/>
                <a:sym typeface="Symbol" charset="0"/>
              </a:rPr>
              <a:t>04.07</a:t>
            </a:r>
            <a:r>
              <a:rPr lang="zh-CN" altLang="en-US" sz="2800" b="1" dirty="0">
                <a:effectLst/>
                <a:latin typeface="黑体" charset="0"/>
                <a:ea typeface="黑体" charset="0"/>
                <a:sym typeface="Symbol" charset="0"/>
              </a:rPr>
              <a:t>，北京大学物理学院, 讲师</a:t>
            </a:r>
            <a:endParaRPr lang="en-US" altLang="zh-CN" sz="2800" b="1" dirty="0">
              <a:effectLst/>
              <a:latin typeface="黑体" charset="0"/>
              <a:ea typeface="黑体" charset="0"/>
              <a:sym typeface="Symbol" charset="0"/>
            </a:endParaRPr>
          </a:p>
          <a:p>
            <a:pPr>
              <a:lnSpc>
                <a:spcPct val="135000"/>
              </a:lnSpc>
              <a:buFont typeface="Symbol" charset="0"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04.08 –</a:t>
            </a:r>
            <a:r>
              <a:rPr lang="zh-CN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1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7.07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，北京大学物理学院, 副教授</a:t>
            </a:r>
            <a:endParaRPr lang="en-US" altLang="zh-CN" sz="2800" b="1" dirty="0">
              <a:solidFill>
                <a:srgbClr val="C00000"/>
              </a:solidFill>
              <a:effectLst/>
              <a:latin typeface="黑体" charset="0"/>
              <a:ea typeface="黑体" charset="0"/>
              <a:sym typeface="Symbol" charset="0"/>
            </a:endParaRPr>
          </a:p>
          <a:p>
            <a:pPr>
              <a:lnSpc>
                <a:spcPct val="135000"/>
              </a:lnSpc>
              <a:defRPr/>
            </a:pPr>
            <a:r>
              <a:rPr lang="zh-CN" altLang="zh-CN" sz="2800" b="1" dirty="0" smtClean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2</a:t>
            </a:r>
            <a:r>
              <a:rPr lang="en-US" altLang="zh-CN" sz="2800" b="1" dirty="0" smtClean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015</a:t>
            </a:r>
            <a:r>
              <a:rPr lang="zh-CN" altLang="en-US" sz="2800" b="1" dirty="0" smtClean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年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，获得国家杰出青年基金</a:t>
            </a:r>
            <a:r>
              <a:rPr lang="zh-CN" altLang="en-US" sz="2800" b="1" dirty="0">
                <a:solidFill>
                  <a:srgbClr val="FFFFCC"/>
                </a:solidFill>
                <a:effectLst/>
                <a:latin typeface="华文行楷" charset="0"/>
                <a:ea typeface="华文行楷" charset="0"/>
                <a:sym typeface="Symbol" charset="0"/>
              </a:rPr>
              <a:t>   </a:t>
            </a:r>
            <a:endParaRPr lang="en-US" altLang="zh-CN" sz="2800" b="1" dirty="0" smtClean="0">
              <a:solidFill>
                <a:srgbClr val="FFFFCC"/>
              </a:solidFill>
              <a:effectLst/>
              <a:latin typeface="华文行楷" charset="0"/>
              <a:ea typeface="华文行楷" charset="0"/>
              <a:sym typeface="Symbol" charset="0"/>
            </a:endParaRPr>
          </a:p>
          <a:p>
            <a:pPr>
              <a:lnSpc>
                <a:spcPct val="135000"/>
              </a:lnSpc>
              <a:defRPr/>
            </a:pPr>
            <a:r>
              <a:rPr lang="zh-CN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1</a:t>
            </a:r>
            <a:r>
              <a:rPr lang="en-US" altLang="zh-CN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7.08 –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黑体" charset="0"/>
                <a:ea typeface="黑体" charset="0"/>
                <a:sym typeface="Symbol" charset="0"/>
              </a:rPr>
              <a:t>至今，北京大学物理学院, 博雅特聘教授</a:t>
            </a:r>
            <a:endParaRPr lang="en-US" altLang="zh-CN" sz="2800" b="1" dirty="0">
              <a:solidFill>
                <a:srgbClr val="C00000"/>
              </a:solidFill>
              <a:effectLst/>
              <a:latin typeface="黑体" charset="0"/>
              <a:ea typeface="黑体" charset="0"/>
              <a:sym typeface="Symbol" charset="0"/>
            </a:endParaRPr>
          </a:p>
          <a:p>
            <a:pPr>
              <a:lnSpc>
                <a:spcPct val="135000"/>
              </a:lnSpc>
              <a:defRPr/>
            </a:pPr>
            <a:endParaRPr lang="zh-CN" altLang="en-US" sz="3400" b="1" dirty="0">
              <a:solidFill>
                <a:srgbClr val="FFFFCC"/>
              </a:solidFill>
              <a:effectLst/>
              <a:latin typeface="华文行楷" charset="0"/>
              <a:ea typeface="华文行楷" charset="0"/>
              <a:sym typeface="Symbol" charset="0"/>
            </a:endParaRPr>
          </a:p>
        </p:txBody>
      </p:sp>
      <p:pic>
        <p:nvPicPr>
          <p:cNvPr id="17411" name="图片 1" descr="古英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18224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声音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8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11"/>
    </mc:Choice>
    <mc:Fallback>
      <p:transition xmlns:p14="http://schemas.microsoft.com/office/powerpoint/2010/main" spd="slow" advTm="368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下箭头 2"/>
          <p:cNvSpPr/>
          <p:nvPr/>
        </p:nvSpPr>
        <p:spPr>
          <a:xfrm>
            <a:off x="4356100" y="2593925"/>
            <a:ext cx="844550" cy="835075"/>
          </a:xfrm>
          <a:prstGeom prst="down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4" name="右箭头标注 3"/>
          <p:cNvSpPr/>
          <p:nvPr/>
        </p:nvSpPr>
        <p:spPr>
          <a:xfrm>
            <a:off x="684213" y="1124818"/>
            <a:ext cx="2735262" cy="2088158"/>
          </a:xfrm>
          <a:prstGeom prst="rightArrow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800" b="1" dirty="0">
                <a:latin typeface="黑体"/>
                <a:ea typeface="黑体"/>
                <a:cs typeface="黑体"/>
              </a:rPr>
              <a:t>量子光学</a:t>
            </a:r>
            <a:endParaRPr kumimoji="1" lang="en-US" altLang="zh-CN" sz="2800" b="1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endParaRPr kumimoji="1" lang="en-US" altLang="zh-CN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endParaRPr kumimoji="1" lang="en-US" altLang="zh-CN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r>
              <a:rPr kumimoji="1" lang="zh-CN" altLang="en-US" sz="2800" b="1" dirty="0">
                <a:latin typeface="黑体"/>
                <a:ea typeface="黑体"/>
                <a:cs typeface="黑体"/>
              </a:rPr>
              <a:t>纳米光学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4932363" y="3522663"/>
            <a:ext cx="1441450" cy="9144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可逆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相互作用</a:t>
            </a:r>
          </a:p>
        </p:txBody>
      </p:sp>
      <p:sp>
        <p:nvSpPr>
          <p:cNvPr id="6" name="可选流程 5"/>
          <p:cNvSpPr/>
          <p:nvPr/>
        </p:nvSpPr>
        <p:spPr>
          <a:xfrm>
            <a:off x="3563888" y="1413396"/>
            <a:ext cx="3384550" cy="1079500"/>
          </a:xfrm>
          <a:prstGeom prst="flowChartAlternateProcess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3200" b="1" dirty="0">
                <a:latin typeface="黑体"/>
                <a:ea typeface="黑体"/>
                <a:cs typeface="黑体"/>
              </a:rPr>
              <a:t>量子纳米光子学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1549400" y="3502025"/>
            <a:ext cx="1439863" cy="9144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调控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自发辐射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661150" y="3522663"/>
            <a:ext cx="1439863" cy="9144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量子信息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研究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276600" y="3522663"/>
            <a:ext cx="1439863" cy="914400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复合体系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量子干涉</a:t>
            </a:r>
          </a:p>
        </p:txBody>
      </p:sp>
      <p:sp>
        <p:nvSpPr>
          <p:cNvPr id="132104" name="矩形 10"/>
          <p:cNvSpPr>
            <a:spLocks noChangeArrowheads="1"/>
          </p:cNvSpPr>
          <p:nvPr/>
        </p:nvSpPr>
        <p:spPr bwMode="auto">
          <a:xfrm>
            <a:off x="5334000" y="2590800"/>
            <a:ext cx="30241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6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纳米或亚波长尺度</a:t>
            </a:r>
            <a:endParaRPr lang="en-US" altLang="zh-CN" sz="2600" b="1" dirty="0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403350" y="5683250"/>
            <a:ext cx="1439863" cy="914400"/>
          </a:xfrm>
          <a:prstGeom prst="roundRect">
            <a:avLst/>
          </a:prstGeom>
          <a:solidFill>
            <a:srgbClr val="1A47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光子晶体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203575" y="5683250"/>
            <a:ext cx="1439863" cy="914400"/>
          </a:xfrm>
          <a:prstGeom prst="roundRect">
            <a:avLst/>
          </a:prstGeom>
          <a:solidFill>
            <a:srgbClr val="1A47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手性光子材料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003800" y="5683250"/>
            <a:ext cx="1439863" cy="914400"/>
          </a:xfrm>
          <a:prstGeom prst="roundRect">
            <a:avLst/>
          </a:prstGeom>
          <a:solidFill>
            <a:srgbClr val="1A47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超材料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6804025" y="5683250"/>
            <a:ext cx="1439863" cy="914400"/>
          </a:xfrm>
          <a:prstGeom prst="roundRect">
            <a:avLst/>
          </a:prstGeom>
          <a:solidFill>
            <a:srgbClr val="1A471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1" lang="zh-CN" altLang="en-US" sz="2000" b="1" dirty="0">
                <a:latin typeface="黑体"/>
                <a:ea typeface="黑体"/>
                <a:cs typeface="黑体"/>
              </a:rPr>
              <a:t>拓扑光子结构</a:t>
            </a:r>
            <a:endParaRPr kumimoji="1" lang="en-US" altLang="zh-CN" sz="2000" b="1" dirty="0">
              <a:latin typeface="黑体"/>
              <a:ea typeface="黑体"/>
              <a:cs typeface="黑体"/>
            </a:endParaRPr>
          </a:p>
        </p:txBody>
      </p:sp>
      <p:sp>
        <p:nvSpPr>
          <p:cNvPr id="16" name="下箭头 15"/>
          <p:cNvSpPr/>
          <p:nvPr/>
        </p:nvSpPr>
        <p:spPr>
          <a:xfrm rot="10800000">
            <a:off x="4500563" y="4652963"/>
            <a:ext cx="576262" cy="792162"/>
          </a:xfrm>
          <a:prstGeom prst="downArrow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32110" name="矩形 10"/>
          <p:cNvSpPr>
            <a:spLocks noChangeArrowheads="1"/>
          </p:cNvSpPr>
          <p:nvPr/>
        </p:nvSpPr>
        <p:spPr bwMode="auto">
          <a:xfrm>
            <a:off x="5292725" y="4725988"/>
            <a:ext cx="28082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600" b="1">
                <a:solidFill>
                  <a:srgbClr val="FF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宋体" charset="0"/>
                <a:ea typeface="黑体" charset="0"/>
                <a:cs typeface="黑体" charset="0"/>
              </a:rPr>
              <a:t>量子体系结合</a:t>
            </a:r>
            <a:endParaRPr lang="en-US" altLang="zh-CN" sz="2600" b="1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宋体" charset="0"/>
              <a:ea typeface="黑体" charset="0"/>
              <a:cs typeface="黑体" charset="0"/>
            </a:endParaRPr>
          </a:p>
        </p:txBody>
      </p:sp>
      <p:sp>
        <p:nvSpPr>
          <p:cNvPr id="132111" name="矩形 10"/>
          <p:cNvSpPr>
            <a:spLocks noChangeArrowheads="1"/>
          </p:cNvSpPr>
          <p:nvPr/>
        </p:nvSpPr>
        <p:spPr bwMode="auto">
          <a:xfrm>
            <a:off x="2555875" y="4724400"/>
            <a:ext cx="18002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6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场量子化</a:t>
            </a:r>
            <a:endParaRPr lang="en-US" altLang="zh-CN" sz="26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3733800" y="228600"/>
            <a:ext cx="590445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华文楷体" charset="0"/>
                <a:cs typeface="华文楷体" charset="0"/>
              </a:rPr>
              <a:t> </a:t>
            </a:r>
            <a:r>
              <a:rPr lang="zh-CN" alt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 charset="0"/>
                <a:ea typeface="华文楷体" charset="0"/>
                <a:cs typeface="华文楷体" charset="0"/>
              </a:rPr>
              <a:t>总体研究框架</a:t>
            </a:r>
            <a:endParaRPr lang="en-US" altLang="zh-CN" sz="3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宋体" charset="0"/>
              <a:ea typeface="华文楷体" charset="0"/>
              <a:cs typeface="华文楷体" charset="0"/>
            </a:endParaRPr>
          </a:p>
        </p:txBody>
      </p:sp>
      <p:pic>
        <p:nvPicPr>
          <p:cNvPr id="8" name="声音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47"/>
    </mc:Choice>
    <mc:Fallback>
      <p:transition xmlns:p14="http://schemas.microsoft.com/office/powerpoint/2010/main" spd="slow" advTm="498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1"/>
          <p:cNvSpPr>
            <a:spLocks noChangeArrowheads="1"/>
          </p:cNvSpPr>
          <p:nvPr/>
        </p:nvSpPr>
        <p:spPr bwMode="auto">
          <a:xfrm>
            <a:off x="457200" y="1808163"/>
            <a:ext cx="7924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 dirty="0" smtClean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表面等离激元及其量子干涉研究</a:t>
            </a:r>
            <a:r>
              <a:rPr lang="en-US" altLang="zh-CN" sz="2800" b="1" dirty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en-US" altLang="zh-CN" sz="2800" b="1" dirty="0" smtClean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     </a:t>
            </a:r>
            <a:r>
              <a:rPr lang="zh-CN" altLang="en-US" sz="2800" b="1" dirty="0" smtClean="0">
                <a:solidFill>
                  <a:srgbClr val="FF6600"/>
                </a:solidFill>
                <a:latin typeface="Times" charset="0"/>
                <a:ea typeface="黑体" charset="0"/>
              </a:rPr>
              <a:t>（</a:t>
            </a:r>
            <a:r>
              <a:rPr lang="en-US" altLang="zh-CN" sz="2800" b="1" dirty="0" smtClean="0">
                <a:solidFill>
                  <a:srgbClr val="FF6600"/>
                </a:solidFill>
                <a:latin typeface="Times" charset="0"/>
                <a:ea typeface="黑体" charset="0"/>
              </a:rPr>
              <a:t>Nature Nano. , </a:t>
            </a:r>
            <a:r>
              <a:rPr lang="en-US" altLang="zh-CN" sz="2800" b="1" dirty="0" smtClean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NL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PRA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PRB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APL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等）</a:t>
            </a:r>
            <a:endParaRPr lang="en-US" altLang="zh-CN" sz="2800" b="1" dirty="0">
              <a:solidFill>
                <a:srgbClr val="FF66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457200" y="4572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黑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3600" dirty="0" smtClean="0">
                <a:solidFill>
                  <a:schemeClr val="bg1"/>
                </a:solidFill>
                <a:latin typeface="+mj-ea"/>
                <a:cs typeface="微软雅黑" charset="0"/>
              </a:rPr>
              <a:t>研究方向（以前）</a:t>
            </a:r>
            <a:endParaRPr lang="zh-CN" altLang="en-US" sz="3600" dirty="0">
              <a:solidFill>
                <a:schemeClr val="bg1"/>
              </a:solidFill>
              <a:latin typeface="+mj-ea"/>
              <a:cs typeface="微软雅黑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533400" y="3048000"/>
            <a:ext cx="655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3000"/>
              </a:spcBef>
              <a:defRPr/>
            </a:pP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黑体"/>
                <a:ea typeface="黑体"/>
                <a:cs typeface="黑体"/>
              </a:rPr>
              <a:t>2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黑体"/>
                <a:ea typeface="黑体"/>
                <a:cs typeface="黑体"/>
              </a:rPr>
              <a:t>.</a:t>
            </a:r>
            <a:r>
              <a:rPr lang="zh-CN" altLang="en-US" sz="2800" b="1" dirty="0">
                <a:solidFill>
                  <a:schemeClr val="bg2">
                    <a:lumMod val="75000"/>
                  </a:schemeClr>
                </a:solidFill>
                <a:latin typeface="黑体"/>
                <a:ea typeface="黑体"/>
                <a:cs typeface="黑体"/>
              </a:rPr>
              <a:t>基于表面等离激元的腔量子电动力学</a:t>
            </a:r>
            <a:r>
              <a:rPr lang="en-US" altLang="zh-CN" sz="2800" b="1" dirty="0">
                <a:solidFill>
                  <a:schemeClr val="bg2">
                    <a:lumMod val="75000"/>
                  </a:schemeClr>
                </a:solidFill>
                <a:latin typeface="黑体"/>
                <a:ea typeface="黑体"/>
                <a:cs typeface="黑体"/>
              </a:rPr>
              <a:t> </a:t>
            </a:r>
            <a:r>
              <a:rPr lang="zh-CN" altLang="en-US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（</a:t>
            </a:r>
            <a:r>
              <a:rPr lang="en-US" altLang="zh-CN" sz="2800" b="1" dirty="0">
                <a:solidFill>
                  <a:srgbClr val="FF6600"/>
                </a:solidFill>
                <a:latin typeface="Times"/>
                <a:ea typeface="黑体"/>
                <a:cs typeface="Times"/>
              </a:rPr>
              <a:t>PRL, PRA, PRB, NT, SR</a:t>
            </a:r>
            <a:r>
              <a:rPr lang="zh-CN" altLang="en-US" sz="2800" b="1" dirty="0">
                <a:solidFill>
                  <a:srgbClr val="FF6600"/>
                </a:solidFill>
                <a:latin typeface="Times"/>
                <a:ea typeface="黑体"/>
                <a:cs typeface="Times"/>
              </a:rPr>
              <a:t>等</a:t>
            </a:r>
            <a:r>
              <a:rPr lang="zh-CN" altLang="en-US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）</a:t>
            </a:r>
            <a:r>
              <a:rPr lang="en-US" altLang="zh-CN" sz="2800" b="1" dirty="0">
                <a:solidFill>
                  <a:srgbClr val="FF6600"/>
                </a:solidFill>
                <a:latin typeface="黑体"/>
                <a:ea typeface="黑体"/>
                <a:cs typeface="黑体"/>
              </a:rPr>
              <a:t>        </a:t>
            </a:r>
            <a:endParaRPr lang="en-US" altLang="zh-CN" sz="2800" b="1" dirty="0">
              <a:solidFill>
                <a:srgbClr val="FF6600"/>
              </a:solidFill>
              <a:latin typeface="Times"/>
              <a:ea typeface="黑体"/>
              <a:cs typeface="Time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533400" y="4267200"/>
            <a:ext cx="617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3000"/>
              </a:spcBef>
            </a:pPr>
            <a:r>
              <a:rPr lang="en-US" altLang="zh-CN" sz="2800" b="1" dirty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3.</a:t>
            </a:r>
            <a:r>
              <a:rPr lang="zh-CN" altLang="en-US" sz="2800" b="1" dirty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基于表面等离激元的量子信息研究</a:t>
            </a:r>
            <a:r>
              <a:rPr lang="en-US" altLang="zh-CN" sz="2800" b="1" dirty="0">
                <a:solidFill>
                  <a:srgbClr val="606060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（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PRA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JPB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JPC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，</a:t>
            </a:r>
            <a:r>
              <a:rPr lang="en-US" altLang="zh-CN" sz="2800" b="1" dirty="0">
                <a:solidFill>
                  <a:srgbClr val="FF6600"/>
                </a:solidFill>
                <a:latin typeface="Times" charset="0"/>
                <a:ea typeface="Times" charset="0"/>
                <a:cs typeface="Times" charset="0"/>
              </a:rPr>
              <a:t>OL</a:t>
            </a:r>
            <a:r>
              <a:rPr lang="zh-CN" altLang="en-US" sz="2800" b="1" dirty="0">
                <a:solidFill>
                  <a:srgbClr val="FF6600"/>
                </a:solidFill>
                <a:latin typeface="Times" charset="0"/>
                <a:ea typeface="黑体" charset="0"/>
              </a:rPr>
              <a:t>等）</a:t>
            </a:r>
            <a:endParaRPr lang="en-US" altLang="zh-CN" sz="2800" b="1" dirty="0">
              <a:solidFill>
                <a:srgbClr val="FF66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6"/>
    </mc:Choice>
    <mc:Fallback>
      <p:transition xmlns:p14="http://schemas.microsoft.com/office/powerpoint/2010/main" spd="slow" advTm="4862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1"/>
          <p:cNvSpPr>
            <a:spLocks noChangeArrowheads="1"/>
          </p:cNvSpPr>
          <p:nvPr/>
        </p:nvSpPr>
        <p:spPr bwMode="auto">
          <a:xfrm>
            <a:off x="457200" y="1808163"/>
            <a:ext cx="78486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800000"/>
                </a:solidFill>
                <a:latin typeface="黑体" charset="0"/>
                <a:ea typeface="黑体" charset="0"/>
                <a:cs typeface="黑体" charset="0"/>
              </a:rPr>
              <a:t>微纳光子结构的手性耦合</a:t>
            </a:r>
            <a:endParaRPr lang="en-US" altLang="zh-CN" sz="2800" b="1">
              <a:solidFill>
                <a:srgbClr val="800000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800000"/>
                </a:solidFill>
                <a:latin typeface="黑体" charset="0"/>
                <a:ea typeface="黑体" charset="0"/>
                <a:cs typeface="黑体" charset="0"/>
              </a:rPr>
              <a:t>基于微纳光子结构的腔光力研究</a:t>
            </a:r>
            <a:endParaRPr lang="en-US" altLang="zh-CN" sz="2800" b="1">
              <a:solidFill>
                <a:srgbClr val="800000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800000"/>
                </a:solidFill>
                <a:latin typeface="黑体" charset="0"/>
                <a:ea typeface="黑体" charset="0"/>
                <a:cs typeface="黑体" charset="0"/>
              </a:rPr>
              <a:t>基于拓扑光子结构的腔量子电动力学</a:t>
            </a:r>
            <a:endParaRPr lang="en-US" altLang="zh-CN" sz="2800" b="1">
              <a:solidFill>
                <a:srgbClr val="800000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800000"/>
                </a:solidFill>
                <a:latin typeface="黑体" charset="0"/>
                <a:ea typeface="黑体" charset="0"/>
                <a:cs typeface="黑体" charset="0"/>
              </a:rPr>
              <a:t>基于微纳光子结构的量子操作</a:t>
            </a:r>
            <a:endParaRPr lang="en-US" altLang="zh-CN" sz="2800" b="1">
              <a:solidFill>
                <a:srgbClr val="800000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>
                <a:solidFill>
                  <a:srgbClr val="800000"/>
                </a:solidFill>
                <a:latin typeface="黑体" charset="0"/>
                <a:ea typeface="黑体" charset="0"/>
                <a:cs typeface="黑体" charset="0"/>
              </a:rPr>
              <a:t>零折射率材料中量子光学现象</a:t>
            </a:r>
            <a:endParaRPr lang="en-US" altLang="zh-CN" sz="2800" b="1">
              <a:solidFill>
                <a:srgbClr val="8000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457200" y="457200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黑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3600" dirty="0" smtClean="0">
                <a:solidFill>
                  <a:schemeClr val="bg1"/>
                </a:solidFill>
                <a:latin typeface="+mj-ea"/>
                <a:cs typeface="微软雅黑" charset="0"/>
              </a:rPr>
              <a:t>研究方向（目前）</a:t>
            </a:r>
            <a:endParaRPr lang="zh-CN" altLang="en-US" sz="3600" dirty="0">
              <a:solidFill>
                <a:schemeClr val="bg1"/>
              </a:solidFill>
              <a:latin typeface="+mj-ea"/>
              <a:cs typeface="微软雅黑" charset="0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5"/>
    </mc:Choice>
    <mc:Fallback>
      <p:transition xmlns:p14="http://schemas.microsoft.com/office/powerpoint/2010/main" spd="slow" advTm="468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1"/>
          <p:cNvSpPr>
            <a:spLocks noChangeArrowheads="1"/>
          </p:cNvSpPr>
          <p:nvPr/>
        </p:nvSpPr>
        <p:spPr bwMode="auto">
          <a:xfrm>
            <a:off x="381000" y="12954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3000"/>
              </a:spcBef>
            </a:pPr>
            <a:r>
              <a:rPr lang="zh-CN" altLang="en-US" sz="24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手性耦合：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圆偏振的</a:t>
            </a: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emitter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和光子结构（模式）耦合，发出的量子光场的特性</a:t>
            </a: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—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——单向传输</a:t>
            </a:r>
            <a:endParaRPr lang="en-US" altLang="zh-CN" sz="2400" b="1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457200" y="304800"/>
            <a:ext cx="60960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方向</a:t>
            </a:r>
            <a:r>
              <a:rPr kumimoji="0" lang="en-US" altLang="zh-CN" sz="2800">
                <a:solidFill>
                  <a:schemeClr val="bg1"/>
                </a:solidFill>
                <a:latin typeface="黑体" charset="0"/>
                <a:ea typeface="微软雅黑" charset="0"/>
                <a:cs typeface="微软雅黑" charset="0"/>
              </a:rPr>
              <a:t> 1:</a:t>
            </a:r>
            <a:r>
              <a:rPr kumimoji="0"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微纳光子结构中的手性耦合</a:t>
            </a:r>
            <a:endParaRPr kumimoji="0" lang="en-US" altLang="zh-CN" sz="2800">
              <a:solidFill>
                <a:schemeClr val="bg1"/>
              </a:solidFill>
              <a:latin typeface="黑体" charset="0"/>
              <a:ea typeface="微软雅黑" charset="0"/>
              <a:cs typeface="微软雅黑" charset="0"/>
            </a:endParaRPr>
          </a:p>
        </p:txBody>
      </p:sp>
      <p:grpSp>
        <p:nvGrpSpPr>
          <p:cNvPr id="25603" name="组合 22"/>
          <p:cNvGrpSpPr>
            <a:grpSpLocks/>
          </p:cNvGrpSpPr>
          <p:nvPr/>
        </p:nvGrpSpPr>
        <p:grpSpPr bwMode="auto">
          <a:xfrm>
            <a:off x="457200" y="2438400"/>
            <a:ext cx="4114800" cy="1447800"/>
            <a:chOff x="519887" y="2038359"/>
            <a:chExt cx="3753469" cy="1375032"/>
          </a:xfrm>
        </p:grpSpPr>
        <p:pic>
          <p:nvPicPr>
            <p:cNvPr id="25614" name="图片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95"/>
            <a:stretch>
              <a:fillRect/>
            </a:stretch>
          </p:blipFill>
          <p:spPr bwMode="auto">
            <a:xfrm>
              <a:off x="519887" y="2150881"/>
              <a:ext cx="3753469" cy="12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2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078040" y="2038359"/>
              <a:ext cx="318581" cy="2879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5604" name="组合 25"/>
          <p:cNvGrpSpPr>
            <a:grpSpLocks/>
          </p:cNvGrpSpPr>
          <p:nvPr/>
        </p:nvGrpSpPr>
        <p:grpSpPr bwMode="auto">
          <a:xfrm>
            <a:off x="4648200" y="2438400"/>
            <a:ext cx="4283075" cy="1417638"/>
            <a:chOff x="4901835" y="2083981"/>
            <a:chExt cx="3877083" cy="1392895"/>
          </a:xfrm>
        </p:grpSpPr>
        <p:pic>
          <p:nvPicPr>
            <p:cNvPr id="25612" name="图片 2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2"/>
            <a:stretch>
              <a:fillRect/>
            </a:stretch>
          </p:blipFill>
          <p:spPr bwMode="auto">
            <a:xfrm>
              <a:off x="4901835" y="2169050"/>
              <a:ext cx="3877083" cy="1307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矩形 2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387715" y="2083981"/>
              <a:ext cx="317582" cy="288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25605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12842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09800"/>
            <a:ext cx="1295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矩形 30"/>
          <p:cNvSpPr>
            <a:spLocks noChangeArrowheads="1"/>
          </p:cNvSpPr>
          <p:nvPr/>
        </p:nvSpPr>
        <p:spPr bwMode="auto">
          <a:xfrm>
            <a:off x="3276600" y="6096000"/>
            <a:ext cx="2162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zh-CN" sz="1600" b="1">
                <a:solidFill>
                  <a:srgbClr val="000000"/>
                </a:solidFill>
                <a:latin typeface="Calibri" charset="0"/>
                <a:cs typeface="Calibri" charset="0"/>
              </a:rPr>
              <a:t>Nature 541, 473(2017)</a:t>
            </a:r>
            <a:endParaRPr lang="zh-CN" altLang="en-US" sz="1600" b="1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25608" name="Rectangle 21"/>
          <p:cNvSpPr>
            <a:spLocks noChangeArrowheads="1"/>
          </p:cNvSpPr>
          <p:nvPr/>
        </p:nvSpPr>
        <p:spPr bwMode="auto">
          <a:xfrm>
            <a:off x="381000" y="4200525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3000"/>
              </a:spcBef>
            </a:pPr>
            <a:r>
              <a:rPr lang="zh-CN" altLang="en-US" sz="24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核心特色：</a:t>
            </a: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nonreciprocal(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非互惠性</a:t>
            </a: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)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，可用于量子信息过程</a:t>
            </a:r>
            <a:endParaRPr lang="zh-CN" altLang="en-US" sz="2400" b="1">
              <a:solidFill>
                <a:srgbClr val="002060"/>
              </a:solidFill>
            </a:endParaRPr>
          </a:p>
        </p:txBody>
      </p:sp>
      <p:sp>
        <p:nvSpPr>
          <p:cNvPr id="25609" name="文本框 32"/>
          <p:cNvSpPr txBox="1">
            <a:spLocks noChangeArrowheads="1"/>
          </p:cNvSpPr>
          <p:nvPr/>
        </p:nvSpPr>
        <p:spPr bwMode="auto">
          <a:xfrm>
            <a:off x="2743200" y="4879975"/>
            <a:ext cx="326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zh-CN" altLang="en-US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开关、量子门、隔离器</a:t>
            </a:r>
            <a:endParaRPr kumimoji="0" lang="en-US" altLang="zh-CN" b="1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  <a:p>
            <a:r>
              <a:rPr kumimoji="0" lang="zh-CN" altLang="en-US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纠缠、路由等</a:t>
            </a:r>
          </a:p>
        </p:txBody>
      </p:sp>
      <p:pic>
        <p:nvPicPr>
          <p:cNvPr id="34" name="图片 3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8"/>
          <a:srcRect t="22137" b="43742"/>
          <a:stretch/>
        </p:blipFill>
        <p:spPr>
          <a:xfrm>
            <a:off x="533400" y="4803531"/>
            <a:ext cx="200617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4600" y="4803531"/>
            <a:ext cx="1828800" cy="1444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33"/>
    </mc:Choice>
    <mc:Fallback>
      <p:transition xmlns:p14="http://schemas.microsoft.com/office/powerpoint/2010/main" spd="slow" advTm="310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457200" y="304800"/>
            <a:ext cx="60960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0"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方向</a:t>
            </a:r>
            <a:r>
              <a:rPr kumimoji="0" lang="en-US" altLang="zh-CN" sz="2800">
                <a:solidFill>
                  <a:schemeClr val="bg1"/>
                </a:solidFill>
                <a:latin typeface="黑体" charset="0"/>
                <a:ea typeface="微软雅黑" charset="0"/>
                <a:cs typeface="微软雅黑" charset="0"/>
              </a:rPr>
              <a:t> 1:</a:t>
            </a:r>
            <a:r>
              <a:rPr kumimoji="0"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微纳光子结构中的手性耦合</a:t>
            </a:r>
            <a:endParaRPr kumimoji="0" lang="en-US" altLang="zh-CN" sz="2800">
              <a:solidFill>
                <a:schemeClr val="bg1"/>
              </a:solidFill>
              <a:latin typeface="黑体" charset="0"/>
              <a:ea typeface="微软雅黑" charset="0"/>
              <a:cs typeface="微软雅黑" charset="0"/>
            </a:endParaRPr>
          </a:p>
        </p:txBody>
      </p:sp>
      <p:sp>
        <p:nvSpPr>
          <p:cNvPr id="17" name="文本框 16">
            <a:extLst>
              <a:ext uri="{FF2B5EF4-FFF2-40B4-BE49-F238E27FC236}"/>
            </a:extLst>
          </p:cNvPr>
          <p:cNvSpPr txBox="1"/>
          <p:nvPr/>
        </p:nvSpPr>
        <p:spPr>
          <a:xfrm>
            <a:off x="228600" y="1449388"/>
            <a:ext cx="8763000" cy="1293812"/>
          </a:xfrm>
          <a:prstGeom prst="roundRect">
            <a:avLst/>
          </a:prstGeom>
          <a:solidFill>
            <a:schemeClr val="accent1">
              <a:alpha val="64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dirty="0">
                <a:solidFill>
                  <a:srgbClr val="110F55"/>
                </a:solidFill>
                <a:latin typeface="+mj-ea"/>
                <a:ea typeface="+mj-ea"/>
              </a:rPr>
              <a:t>然而，同时实现</a:t>
            </a:r>
            <a:r>
              <a:rPr lang="zh-CN" altLang="en-US" sz="2400" dirty="0">
                <a:solidFill>
                  <a:srgbClr val="FF0000"/>
                </a:solidFill>
                <a:latin typeface="+mj-ea"/>
                <a:ea typeface="+mj-ea"/>
              </a:rPr>
              <a:t>单向传输</a:t>
            </a:r>
            <a:r>
              <a:rPr lang="zh-CN" altLang="en-US" sz="2400" dirty="0">
                <a:solidFill>
                  <a:srgbClr val="110F55"/>
                </a:solidFill>
                <a:latin typeface="+mj-ea"/>
                <a:ea typeface="+mj-ea"/>
              </a:rPr>
              <a:t>和</a:t>
            </a:r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强的光与物质相互作用</a:t>
            </a:r>
            <a:r>
              <a:rPr lang="zh-CN" altLang="en-US" sz="2400" dirty="0">
                <a:solidFill>
                  <a:srgbClr val="110F55"/>
                </a:solidFill>
                <a:latin typeface="+mj-ea"/>
                <a:ea typeface="+mj-ea"/>
              </a:rPr>
              <a:t>未被报道这可能给非互易量子器件带来新想法</a:t>
            </a:r>
            <a:r>
              <a:rPr lang="en-US" altLang="zh-CN" sz="2400" dirty="0">
                <a:solidFill>
                  <a:srgbClr val="110F55"/>
                </a:solidFill>
                <a:latin typeface="+mj-ea"/>
                <a:ea typeface="+mj-ea"/>
              </a:rPr>
              <a:t> </a:t>
            </a:r>
            <a:endParaRPr lang="zh-CN" altLang="en-US" sz="2400" dirty="0">
              <a:solidFill>
                <a:srgbClr val="110F55"/>
              </a:solidFill>
              <a:latin typeface="+mj-ea"/>
              <a:ea typeface="+mj-ea"/>
            </a:endParaRPr>
          </a:p>
        </p:txBody>
      </p:sp>
      <p:sp>
        <p:nvSpPr>
          <p:cNvPr id="27651" name="Rectangle 21"/>
          <p:cNvSpPr>
            <a:spLocks noChangeArrowheads="1"/>
          </p:cNvSpPr>
          <p:nvPr/>
        </p:nvSpPr>
        <p:spPr bwMode="auto">
          <a:xfrm>
            <a:off x="304800" y="3657600"/>
            <a:ext cx="8534400" cy="176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3000"/>
              </a:spcBef>
            </a:pPr>
            <a:r>
              <a:rPr lang="en-US" altLang="zh-CN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1.</a:t>
            </a:r>
            <a:r>
              <a:rPr lang="zh-CN" altLang="en-US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耦合结构中的手性腔量子电动力学</a:t>
            </a:r>
            <a:r>
              <a:rPr lang="en-US" altLang="zh-CN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 </a:t>
            </a:r>
            <a:r>
              <a:rPr lang="zh-CN" altLang="en-US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（</a:t>
            </a:r>
            <a:r>
              <a:rPr lang="en-US" altLang="zh-CN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PRA 2019</a:t>
            </a:r>
            <a:r>
              <a:rPr lang="zh-CN" altLang="en-US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）</a:t>
            </a:r>
            <a:endParaRPr lang="en-US" altLang="zh-CN" sz="2400" b="1" dirty="0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  <a:p>
            <a:pPr eaLnBrk="1" hangingPunct="1">
              <a:lnSpc>
                <a:spcPct val="80000"/>
              </a:lnSpc>
              <a:spcBef>
                <a:spcPts val="3000"/>
              </a:spcBef>
            </a:pPr>
            <a:r>
              <a:rPr lang="en-US" altLang="zh-CN" sz="2400" b="1" dirty="0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2.</a:t>
            </a:r>
            <a:r>
              <a:rPr lang="zh-CN" altLang="en-US" sz="2400" b="1" dirty="0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间隙表面等离激元结构中大的手性珀塞尔增强（已完成）</a:t>
            </a:r>
            <a:endParaRPr lang="en-US" altLang="zh-CN" sz="2400" b="1" dirty="0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  <a:p>
            <a:pPr eaLnBrk="1" hangingPunct="1">
              <a:lnSpc>
                <a:spcPct val="80000"/>
              </a:lnSpc>
              <a:spcBef>
                <a:spcPts val="3000"/>
              </a:spcBef>
            </a:pPr>
            <a:r>
              <a:rPr lang="zh-CN" altLang="zh-CN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3</a:t>
            </a:r>
            <a:r>
              <a:rPr lang="en-US" altLang="zh-CN" sz="2400" b="1" dirty="0" smtClean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.</a:t>
            </a:r>
            <a:r>
              <a:rPr lang="zh-CN" altLang="en-US" sz="24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耦合光子结构中量子光场的产生和调控（在研）</a:t>
            </a:r>
            <a:endParaRPr lang="en-US" altLang="zh-CN" sz="2400" b="1" dirty="0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76"/>
    </mc:Choice>
    <mc:Fallback>
      <p:transition xmlns:p14="http://schemas.microsoft.com/office/powerpoint/2010/main" spd="slow" advTm="218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 txBox="1">
            <a:spLocks noChangeArrowheads="1"/>
          </p:cNvSpPr>
          <p:nvPr/>
        </p:nvSpPr>
        <p:spPr bwMode="auto">
          <a:xfrm>
            <a:off x="152400" y="1524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>
              <a:spcBef>
                <a:spcPts val="3000"/>
              </a:spcBef>
            </a:pPr>
            <a:r>
              <a:rPr kumimoji="0" lang="zh-CN" altLang="en-US" sz="2800" b="1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方向</a:t>
            </a:r>
            <a:r>
              <a:rPr kumimoji="0" lang="en-US" altLang="zh-CN" sz="2800" b="1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 2:</a:t>
            </a:r>
            <a:r>
              <a:rPr kumimoji="0" lang="zh-CN" altLang="en-US" sz="2800" b="1">
                <a:solidFill>
                  <a:schemeClr val="bg1"/>
                </a:solidFill>
                <a:latin typeface="黑体" charset="0"/>
                <a:ea typeface="黑体" charset="0"/>
                <a:cs typeface="黑体" charset="0"/>
              </a:rPr>
              <a:t>基于微纳光子结构的腔光力研究</a:t>
            </a:r>
            <a:endParaRPr kumimoji="0" lang="en-US" altLang="zh-CN" sz="2800" b="1">
              <a:solidFill>
                <a:schemeClr val="bg1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228600" y="1295400"/>
            <a:ext cx="8534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ts val="3000"/>
              </a:spcBef>
            </a:pP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1.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基于腔光力的电磁感应透明和放大（</a:t>
            </a:r>
            <a:r>
              <a:rPr lang="en-US" altLang="zh-CN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PRA 2019</a:t>
            </a:r>
            <a:r>
              <a:rPr lang="zh-CN" altLang="en-US" sz="24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）</a:t>
            </a:r>
            <a:endParaRPr lang="en-US" altLang="zh-CN" sz="2400" b="1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  <a:p>
            <a:pPr eaLnBrk="1" hangingPunct="1">
              <a:lnSpc>
                <a:spcPct val="80000"/>
              </a:lnSpc>
              <a:spcBef>
                <a:spcPts val="3000"/>
              </a:spcBef>
            </a:pPr>
            <a:r>
              <a:rPr lang="en-US" altLang="zh-CN" sz="24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2.</a:t>
            </a:r>
            <a:r>
              <a:rPr lang="zh-CN" altLang="en-US" sz="24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固态量子网络态转移中的无缝频率连接（已完成）</a:t>
            </a:r>
            <a:endParaRPr lang="en-US" altLang="zh-CN" sz="24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31747" name="Rectangle 21"/>
          <p:cNvSpPr>
            <a:spLocks noChangeArrowheads="1"/>
          </p:cNvSpPr>
          <p:nvPr/>
        </p:nvSpPr>
        <p:spPr bwMode="auto">
          <a:xfrm>
            <a:off x="304800" y="2667000"/>
            <a:ext cx="77724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3000"/>
              </a:spcBef>
            </a:pPr>
            <a:r>
              <a:rPr lang="zh-CN" altLang="en-US" sz="22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研究动机：</a:t>
            </a:r>
            <a:r>
              <a:rPr lang="zh-CN" altLang="en-US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量子网络中，量子节点内部和之间的态转换非常重要，其中量子元素间的频率失配是挑战性问题。</a:t>
            </a:r>
            <a:endParaRPr lang="en-US" altLang="zh-CN" sz="22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31748" name="Rectangle 21"/>
          <p:cNvSpPr>
            <a:spLocks noChangeArrowheads="1"/>
          </p:cNvSpPr>
          <p:nvPr/>
        </p:nvSpPr>
        <p:spPr bwMode="auto">
          <a:xfrm>
            <a:off x="381000" y="4084638"/>
            <a:ext cx="44196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ts val="3000"/>
              </a:spcBef>
            </a:pPr>
            <a:r>
              <a:rPr lang="zh-CN" altLang="en-US" sz="22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解决方案：</a:t>
            </a:r>
            <a:r>
              <a:rPr lang="zh-CN" altLang="en-US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基于</a:t>
            </a:r>
            <a:r>
              <a:rPr lang="en-US" altLang="zh-CN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NV center</a:t>
            </a:r>
            <a:r>
              <a:rPr lang="zh-CN" altLang="en-US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的腔光力量子网络中，在量子态转换中，提出了</a:t>
            </a:r>
            <a:r>
              <a:rPr lang="zh-CN" altLang="en-US" sz="22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可见和通讯波段光子</a:t>
            </a:r>
            <a:r>
              <a:rPr lang="zh-CN" altLang="en-US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以及</a:t>
            </a:r>
            <a:r>
              <a:rPr lang="zh-CN" altLang="en-US" sz="22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自旋和声子</a:t>
            </a:r>
            <a:r>
              <a:rPr lang="zh-CN" altLang="en-US" sz="2200" b="1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的</a:t>
            </a:r>
            <a:r>
              <a:rPr lang="zh-CN" altLang="en-US" sz="2200" b="1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无缝频率连接</a:t>
            </a:r>
            <a:endParaRPr lang="en-US" altLang="zh-CN" sz="2200" b="1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</p:txBody>
      </p:sp>
      <p:pic>
        <p:nvPicPr>
          <p:cNvPr id="3174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62463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90"/>
    </mc:Choice>
    <mc:Fallback>
      <p:transition xmlns:p14="http://schemas.microsoft.com/office/powerpoint/2010/main" spd="slow" advTm="274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1"/>
          <p:cNvSpPr>
            <a:spLocks noChangeArrowheads="1"/>
          </p:cNvSpPr>
          <p:nvPr/>
        </p:nvSpPr>
        <p:spPr bwMode="auto">
          <a:xfrm>
            <a:off x="381000" y="1676400"/>
            <a:ext cx="78486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 dirty="0">
                <a:solidFill>
                  <a:srgbClr val="FF6600"/>
                </a:solidFill>
                <a:latin typeface="黑体" charset="0"/>
                <a:ea typeface="黑体" charset="0"/>
                <a:cs typeface="黑体" charset="0"/>
              </a:rPr>
              <a:t>拓扑边界态中无散射的珀塞尔增强（已完成）</a:t>
            </a:r>
            <a:endParaRPr lang="en-US" altLang="zh-CN" sz="2800" b="1" dirty="0">
              <a:solidFill>
                <a:srgbClr val="FF6600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 dirty="0">
                <a:solidFill>
                  <a:srgbClr val="110F55"/>
                </a:solidFill>
                <a:latin typeface="黑体" charset="0"/>
                <a:ea typeface="黑体" charset="0"/>
                <a:cs typeface="黑体" charset="0"/>
              </a:rPr>
              <a:t>基于拓扑束缚态的腔量子电动力学（本研）</a:t>
            </a:r>
            <a:endParaRPr lang="en-US" altLang="zh-CN" sz="2800" b="1" dirty="0">
              <a:solidFill>
                <a:srgbClr val="110F55"/>
              </a:solidFill>
              <a:latin typeface="黑体" charset="0"/>
              <a:ea typeface="黑体" charset="0"/>
              <a:cs typeface="黑体" charset="0"/>
            </a:endParaRPr>
          </a:p>
          <a:p>
            <a:pPr marL="457200" indent="-457200" eaLnBrk="1" hangingPunct="1">
              <a:spcBef>
                <a:spcPts val="3000"/>
              </a:spcBef>
              <a:buFontTx/>
              <a:buAutoNum type="arabicPeriod"/>
            </a:pPr>
            <a:r>
              <a:rPr lang="zh-CN" alt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黑体" charset="0"/>
                <a:ea typeface="黑体" charset="0"/>
                <a:cs typeface="黑体" charset="0"/>
              </a:rPr>
              <a:t>基于拓扑角态的腔量子电动力学（毕设）</a:t>
            </a:r>
            <a:endParaRPr lang="en-US" altLang="zh-CN" sz="2800" b="1" dirty="0">
              <a:solidFill>
                <a:schemeClr val="bg2">
                  <a:lumMod val="60000"/>
                  <a:lumOff val="40000"/>
                </a:schemeClr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5" name="Title 1"/>
          <p:cNvSpPr txBox="1">
            <a:spLocks noChangeArrowheads="1"/>
          </p:cNvSpPr>
          <p:nvPr/>
        </p:nvSpPr>
        <p:spPr bwMode="auto">
          <a:xfrm>
            <a:off x="152400" y="452438"/>
            <a:ext cx="662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+mj-ea"/>
                <a:cs typeface="黑体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  <a:cs typeface="黑体" charset="0"/>
              </a:defRPr>
            </a:lvl5pPr>
            <a:lvl6pPr marL="342892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6pPr>
            <a:lvl7pPr marL="685783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7pPr>
            <a:lvl8pPr marL="10286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8pPr>
            <a:lvl9pPr marL="1371566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黑体" pitchFamily="2" charset="-122"/>
              </a:defRPr>
            </a:lvl9pPr>
          </a:lstStyle>
          <a:p>
            <a:pPr>
              <a:defRPr/>
            </a:pPr>
            <a:r>
              <a:rPr lang="zh-CN" altLang="en-US" sz="2800" dirty="0" smtClean="0">
                <a:solidFill>
                  <a:srgbClr val="FFFFFF"/>
                </a:solidFill>
                <a:latin typeface="+mj-ea"/>
                <a:cs typeface="微软雅黑" charset="0"/>
              </a:rPr>
              <a:t>方向</a:t>
            </a:r>
            <a:r>
              <a:rPr lang="en-US" altLang="zh-CN" sz="2800" dirty="0" smtClean="0">
                <a:solidFill>
                  <a:srgbClr val="FFFFFF"/>
                </a:solidFill>
                <a:latin typeface="+mj-ea"/>
                <a:cs typeface="微软雅黑" charset="0"/>
              </a:rPr>
              <a:t> 3:</a:t>
            </a:r>
            <a:r>
              <a:rPr lang="zh-CN" altLang="en-US" sz="2800" b="1" dirty="0" smtClean="0">
                <a:solidFill>
                  <a:srgbClr val="FFFFFF"/>
                </a:solidFill>
                <a:latin typeface="+mj-ea"/>
                <a:cs typeface="黑体"/>
              </a:rPr>
              <a:t>基于拓扑结构</a:t>
            </a:r>
            <a:r>
              <a:rPr lang="zh-CN" altLang="en-US" sz="2800" b="1" dirty="0">
                <a:solidFill>
                  <a:srgbClr val="FFFFFF"/>
                </a:solidFill>
                <a:latin typeface="+mj-ea"/>
                <a:cs typeface="黑体"/>
              </a:rPr>
              <a:t>的腔量子电动</a:t>
            </a:r>
            <a:r>
              <a:rPr lang="zh-CN" altLang="en-US" sz="2800" b="1" dirty="0" smtClean="0">
                <a:solidFill>
                  <a:srgbClr val="FFFFFF"/>
                </a:solidFill>
                <a:latin typeface="+mj-ea"/>
                <a:cs typeface="黑体"/>
              </a:rPr>
              <a:t>力学</a:t>
            </a:r>
            <a:endParaRPr lang="en-US" altLang="zh-CN" sz="2800" b="1" dirty="0">
              <a:solidFill>
                <a:srgbClr val="FFFFFF"/>
              </a:solidFill>
              <a:latin typeface="+mj-ea"/>
              <a:cs typeface="黑体"/>
            </a:endParaRPr>
          </a:p>
        </p:txBody>
      </p:sp>
      <p:pic>
        <p:nvPicPr>
          <p:cNvPr id="3" name="声音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81"/>
    </mc:Choice>
    <mc:Fallback>
      <p:transition xmlns:p14="http://schemas.microsoft.com/office/powerpoint/2010/main" spd="slow" advTm="1608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古英－20200311-本研及毕设">
  <a:themeElements>
    <a:clrScheme name="首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首页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首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首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首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首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首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首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首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正文">
  <a:themeElements>
    <a:clrScheme name="8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正文">
  <a:themeElements>
    <a:clrScheme name="9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正文">
  <a:themeElements>
    <a:clrScheme name="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正文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正文">
  <a:themeElements>
    <a:clrScheme name="1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正文">
  <a:themeElements>
    <a:clrScheme name="2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正文">
  <a:themeElements>
    <a:clrScheme name="3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正文">
  <a:themeElements>
    <a:clrScheme name="4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正文">
  <a:themeElements>
    <a:clrScheme name="5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正文">
  <a:themeElements>
    <a:clrScheme name="6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正文">
  <a:themeElements>
    <a:clrScheme name="7_正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正文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正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正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正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正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正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正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正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古英－20200311-本研及毕设.potx</Template>
  <TotalTime>8266</TotalTime>
  <Words>531</Words>
  <Application>Microsoft Macintosh PowerPoint</Application>
  <PresentationFormat>全屏显示(4:3)</PresentationFormat>
  <Paragraphs>99</Paragraphs>
  <Slides>16</Slides>
  <Notes>13</Notes>
  <HiddenSlides>0</HiddenSlides>
  <MMClips>16</MMClips>
  <ScaleCrop>false</ScaleCrop>
  <HeadingPairs>
    <vt:vector size="4" baseType="variant">
      <vt:variant>
        <vt:lpstr>主题</vt:lpstr>
      </vt:variant>
      <vt:variant>
        <vt:i4>11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古英－20200311-本研及毕设</vt:lpstr>
      <vt:lpstr>正文</vt:lpstr>
      <vt:lpstr>1_正文</vt:lpstr>
      <vt:lpstr>2_正文</vt:lpstr>
      <vt:lpstr>3_正文</vt:lpstr>
      <vt:lpstr>4_正文</vt:lpstr>
      <vt:lpstr>5_正文</vt:lpstr>
      <vt:lpstr>6_正文</vt:lpstr>
      <vt:lpstr>7_正文</vt:lpstr>
      <vt:lpstr>8_正文</vt:lpstr>
      <vt:lpstr>9_正文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 结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ygu-pku 古</cp:lastModifiedBy>
  <cp:revision>261</cp:revision>
  <cp:lastPrinted>2017-12-24T14:49:24Z</cp:lastPrinted>
  <dcterms:created xsi:type="dcterms:W3CDTF">2017-12-24T02:51:49Z</dcterms:created>
  <dcterms:modified xsi:type="dcterms:W3CDTF">2020-03-11T07:46:03Z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