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9" r:id="rId3"/>
    <p:sldId id="305" r:id="rId4"/>
    <p:sldId id="267" r:id="rId5"/>
    <p:sldId id="256" r:id="rId6"/>
    <p:sldId id="266" r:id="rId7"/>
    <p:sldId id="268" r:id="rId8"/>
    <p:sldId id="269" r:id="rId9"/>
    <p:sldId id="271" r:id="rId10"/>
    <p:sldId id="308" r:id="rId11"/>
    <p:sldId id="294" r:id="rId12"/>
    <p:sldId id="270" r:id="rId13"/>
    <p:sldId id="295" r:id="rId14"/>
    <p:sldId id="296" r:id="rId15"/>
    <p:sldId id="297" r:id="rId16"/>
    <p:sldId id="298" r:id="rId17"/>
    <p:sldId id="299" r:id="rId18"/>
    <p:sldId id="300" r:id="rId19"/>
    <p:sldId id="301" r:id="rId20"/>
    <p:sldId id="302" r:id="rId21"/>
    <p:sldId id="303" r:id="rId22"/>
    <p:sldId id="272" r:id="rId23"/>
    <p:sldId id="273" r:id="rId24"/>
    <p:sldId id="275" r:id="rId25"/>
    <p:sldId id="276" r:id="rId26"/>
    <p:sldId id="277" r:id="rId27"/>
    <p:sldId id="274" r:id="rId28"/>
    <p:sldId id="278" r:id="rId29"/>
    <p:sldId id="279" r:id="rId30"/>
    <p:sldId id="306" r:id="rId31"/>
    <p:sldId id="307"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3333FF"/>
    <a:srgbClr val="3333CC"/>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8"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4T01:22:25.292"/>
    </inkml:context>
    <inkml:brush xml:id="br0">
      <inkml:brushProperty name="width" value="0.07" units="cm"/>
      <inkml:brushProperty name="height" value="0.07" units="cm"/>
      <inkml:brushProperty name="fitToCurve" value="1"/>
    </inkml:brush>
  </inkml:definitions>
  <inkml:trace contextRef="#ctx0" brushRef="#br0">38 2659 1126 0,'0'0'24'0,"0"0"6"0,0 0 1 0,0 0 1 0,0 0-32 0,0 0 0 0,0 0 0 0,0 0 0 16,0 0 72-16,0 0 7 0,0 0 1 0,0 0 1 16,0 0-19-16,0 0-4 0,0 0-1 0,-7-6 0 15,-7 0-31-15,14 6-6 0,0 0-2 0,0 0 0 0,0 0-7 16,0 0-2-16,0 0 0 0,0 0 0 0,0 0 12 0,0 0 3 16,0 0 0-16,0-13 0 0,0 7 12 0,0 6 2 15,0 0 1-15,0 0 0 0,0 0 2 0,0 0 1 16,0 0 0-16,0 0 0 0,0 0-6 0,0 0-2 15,0 0 0-15,0-12 0 0,-21-1-10 0,21 7-3 16,0 6 0-16,0 0 0 0,0 0-12 0,0 0-9 16,7-19 12-16,7 7-12 0,-7-1 10 0,0 1-10 15,-7 5 8-15,7-11-8 0,7 5 12 0,-14 1-2 16,7-1-1-16,0 1 0 0,0-7-1 0,0 6 0 16,7 1 0-16,-14-1 0 0,0 1-8 0,0 6 0 0,7-7 9 0,-7 1-9 15,0 5 0-15,0 7 8 0,0 0-8 0,0 0 0 16,0 0 0-16,0 0 0 0,7-6 0 0,14 0 0 15,0 6 0-15,-21 0 0 0,0 0 0 0,14 6-8 16,8 7 8-16,-1-7 0 0,-7 6 0 0,-14-12 0 16,21 19 0-16,-7 0 8 0,7 0-8 0,-7-1 11 15,0 1 5-15,-7 6 0 0,7-6 1 0,-7 6 0 16,0-6-17-16,7 6 0 0,-7-7 0 0,7 7 0 16,-7-6 8-16,0 0 2 0,0 0 0 0,0-1 0 15,0 1-10-15,-7-19 0 0,0 13-12 0,0-13 12 16,7 12 0-16,-7-12 0 0,0 0 0 0,0 0 0 15,0 0 0-15,0 0 0 0,0 0 0 0,0 0 0 16,0 0 9-16,0 0-9 0,0 0 10 0,0 0-10 16,0 0 16-16,0 0-4 0,0 0 0 0,0 0 0 0,7-6 4 15,-7 6 0-15,8-19 0 0,-1 0 0 0,0-6-8 16,-7-6 0-16,0 6-8 0,0-6 12 0,0-7-12 0,0-5 8 16,0-1-8-16,0 0 0 0,-7 0 8 0,7 1-8 15,0-7 0-15,0 0 9 0,0 6 3 0,7 0 0 16,0 1 0-16,-7-1 0 0,0 0-12 0,7 0-17 15,-7 1 4-15,7-1 1 0,0 6 12 0,0 1 0 16,-7-1 0-16,7 1 0 0,7 0 0 0,-14-1 0 16,7 1 0-16,-7-1 0 0,0 7 0 0,7-7 0 15,0 7 0-15,-7 0 0 0,-7 6 0 0,7 0 0 16,7-6 0-16,-14 12 0 0,7-6 0 0,0 6 0 0,0 0 0 16,7-6 0-16,0 7 0 0,-7-7 0 0,0 0 0 15,0 0 0-15,7 6 0 0,-7 0 0 0,0-6 0 0,0 7 0 16,0 5 0-16,0 1 0 0,-7-7 0 0,7 6 0 15,0 1 0-15,0-1 0 0,0 1 0 0,0-1 0 16,0 1 0-16,0 12 0 0,0 0 0 0,0-13 0 16,0 1 0-16,0-1 0 0,0 13 0 0,7-12 0 15,-7 12 0-15,0 0 0 0,0 0 0 0,0 0 0 16,7-13 0-16,-7 13 0 0,0 0 0 0,0 0 0 16,0 0 0-16,0 0 0 0,0 0 0 0,0 0 0 15,0 0 0-15,0 0 0 0,0 0 8 0,0 0-8 16,0 0 0-16,0 0 0 0,0 0 0 0,0 0 0 15,0 0 0-15,0 0 0 0,0 0 0 0,0 0 0 16,0 0 0-16,0 0 0 0,0 0 0 0,0 0 0 16,0 0 0-16,0 0 0 0,0 0 0 0,0 0 0 15,0 0 0-15,0 0 0 0,0 0 0 0,0 0 0 0,0 0 0 16,0 0 0-16,0 0 0 0,0 0 0 0,0 0 0 16,0 0 0-16,0 0 0 0,14 0 0 0,-14 0 0 0,0 0 0 15,0 0 0-15,14 0 0 0,14-6 8 0,-14 0-8 16,7 6 0-16,-7 0 0 0,7 6 0 0,8-6 0 15,-8 0 0-15,0 0 0 0,0-6 0 0,0 6 0 16,7 0 0-16,-7 0 0 0,0-6 0 0,7 6 0 16,0 0 0-16,1 0 0 0,-8 0 0 0,0 6 0 15,7-6 0-15,7 0 0 0,-7-6 0 0,-14 12 0 16,-14-6 9-16,28 0-9 0,0-6 8 0,0 6-8 16,-6 6 0-16,-1-6 9 0,7 0-9 0,0 0 0 15,0 0 9-15,-7 0-9 0,0 0 8 0,14 0-8 0,-7-6 8 0,-7 12-8 16,1-6 0-16,6 0 0 0,-7 0 0 0,7 0 8 15,0 0-8-15,-7 0 0 0,0-6 0 0,7 6 8 16,-7-7-8-16,0 7 0 0,1-6 0 0,-8 6 0 16,7-6 0-16,0 6 0 0,-7 0 0 0,7 0 0 15,0 0 0-15,0-6 8 0,0 6-8 0,0-7 0 16,-7 7 9-16,0 0-9 0,0 0 12 0,0 0-12 16,8 0 8-16,-1 7-8 0,0-7 0 0,-7 0 0 15,0 0 0-15,7 6 0 0,-7 0 0 0,7-6 0 16,0 0 0-16,-7 0 0 0,0 0 0 0,7 0 0 15,-7 0 8-15,7 0-8 0,-6-6 0 0,-15 6 0 16,0 0 8-16,21 6-8 0,7-6 0 0,-7 0 0 16,-7 0 0-16,0 6 0 0,7-6 8 0,0 7-8 15,0-7 0-15,-21 0 0 0,21 0 0 0,7 0 0 16,-7 0 9-16,-21 0-9 0,22 6 0 0,-8 0 9 0,7-6-9 0,0 0 10 16,-21 0-10-16,0 0 10 0,21 6-2 15,-7-6 0-15,7 0 0 0,-21 0 0 0,0 0-8 0,21 0 12 16,0 0-12-16,-7 7 12 0,-14-7-12 0,21 6 0 15,0-6 9-15,0 6-9 0,1-6 0 0,-8 0 8 16,0 0-8-16,7 0 0 0,-7 0 0 0,0-6 8 16,0 6-8-16,7 0 0 0,-14 0 0 0,7 0 8 15,7 0-8-15,-7 6 0 0,7-12 0 0,0 6 0 16,-7 6 0-16,1 0 8 0,6-6-8 0,0-6 0 16,-7 6 0-16,0-6 8 0,7 6-8 0,0 0 0 0,0 0 8 15,0 6-8-15,-7-6 0 0,7 6 0 0,0 1 0 0,0-1 0 16,-6-12 8-16,-1 6-8 0,7 0 8 0,-7 0-8 15,-14 0 11-15,14 0-3 0,7 0 0 0,-21 0 0 16,0 0-8-16,0 0 10 0,21 6-10 0,-21-6 10 16,0 0-2-16,21 0-8 0,-7 0 12 0,-14 0-4 15,21 0-8-15,0 0 0 0,-21 0 0 0,0 0 8 16,0 0-8-16,0 0 0 0,0 0 0 0,14 6 0 16,0-6 0-16,0 0 0 0,0 0 0 0,1 0 0 15,-15 0 0-15,14 0 8 0,-7 0-8 0,14 0 12 16,-21 0-12-16,14 6 0 0,-14-6 0 0,21 0 0 15,-21 0 0-15,14 0 10 0,7 0-2 0,-21 0-8 16,14 0 8-16,-14 0-8 0,0 0 0 0,14 0 0 16,-14 0 9-16,0 0-9 0,0 0 0 0,0 0 9 15,14 0-9-15,-14 0 8 0,0 0-8 0,0 0 8 16,0 0 0-16,0 0 0 0,0 0 0 0,0 0 0 16,0 0 0-16,0 0 0 0,0 0 0 0,0 0 0 0,0 0-8 15,0 0 12-15,0 0-12 0,14 0 12 0,0 0-12 0,-14 0 8 16,0 0-8-16,0 0 8 15,0 0-63-15,0 0-13 0,0 0-2 0,-14-6-1283 16</inkml:trace>
  <inkml:trace contextRef="#ctx0" brushRef="#br0" timeOffset="3673">4803 2672 616 0,'0'0'17'0,"0"0"4"0,0 0-21 0,0 0 0 16,0 0 0-16,0 0 0 0,0 0 76 0,0 0 12 16,0 0 1-16,0 0 1 0,0 0-27 0,0 0-6 15,0 0-1-15,0 0 0 0,0 0-6 0,0 0-2 16,0 0 0-16,0 0 0 0,0 0-4 0,0 0 0 15,0 0-1-15,-14 0 0 0,14 0 2 0,0 0 1 0,0 0 0 0,0 0 0 16,0 0-11-16,0 0-3 0,0 0 0 16,0 0 0-16,0 0-4 0,-14 0-2 0,7 0 0 0,7 0 0 15,0 0-14-15,-14 0-2 0,14 0-1 0,0 0 0 16,0 0 3-16,-14 12 1 0,0-5 0 0,14-7 0 16,0 0 6-16,0 0 1 0,0 0 0 0,-7 6 0 15,7-6-2-15,0 0 0 0,0 0 0 0,0 0 0 16,0 0 2-16,0 0 1 0,0 0 0 0,0 0 0 15,0 0 11-15,0 0 1 0,0 0 1 0,0 0 0 16,0 0 3-16,0 0 1 0,0 0 0 0,0 0 0 16,0 0-14-16,0 0-4 0,0 0 0 0,0 0 0 15,0 0-4-15,0 0 0 0,0 0-1 0,0 0 0 16,0 0-1-16,0 0 0 0,0 0 0 0,0 0 0 16,0 0-14-16,0 0 11 0,-7-13-11 0,7 13 10 0,0 0-2 0,0 0-8 15,0-12 12-15,0 12-4 0,0 0-8 0,0 0 8 16,0-13-8-16,0 13 8 0,0 0-8 0,0 0 0 15,0 0 0-15,0 0 0 0,0 0 0 0,14-6 0 16,-14 6 0-16,0 0 0 0,0 0 0 0,0 0 0 16,0 0-10-16,14 0 10 0,7 19 0 0,-7 0-9 15,0-1 9-15,7 7 0 0,-14-12 0 0,14 12 0 16,0 0 0-16,-7 0 0 0,7-6 0 0,0 6 0 16,-6 0 0-16,6-1 0 0,0-5 0 0,0 0 8 15,-7 0-8-15,7 6 0 0,-7-7 0 0,0 1 0 16,7-6 0-16,-14-1 0 0,0 1 0 0,7-1 8 15,-14-12-8-15,7 13 0 0,-7-13 0 0,0 0 9 0,14 12-9 0,-14-12 0 16,0 0 11-16,0 0-11 0,0 13 10 0,0-13-10 16,0 0 23-16,0 0-2 0,0 0 0 0,0 0 0 15,0 0-21-15,0 0 0 0,0 0-10 0,0 0 10 16,0 0 16-16,0 0 9 0,0 0 3 0,0 0 0 16,0 0-15-16,7-19-2 0,0 0-1 0,-7 0 0 15,0-6 0-15,-7 0 0 0,7 0 0 0,0 0 0 16,-7-6 9-16,7 6 1 0,0-12 1 0,0 6 0 15,0-1-21-15,0 1 0 0,-7-13 0 0,7 13 0 16,-7-13 0-16,7 13 8 0,0-13-8 0,0 7 0 16,0-7 0-16,-7 7-15 0,7-7 3 0,-7 0 0 15,7 1 12-15,-7 5 0 0,14-6 0 0,-7 7 0 16,-7-1 0-16,7 1 0 0,0-1 0 0,0 1 0 16,7-1 0-16,-7 7 0 0,14 0 0 0,-7 0 0 15,0-1 0-15,0-5 0 0,0-1 0 0,0 1 0 0,7 0 0 0,-6-1 0 16,6 7 0-16,-7-7 0 0,0 1 0 15,7 6 0-15,-14-1 0 0,7 1 0 0,-7-6 10 0,7 5-2 16,0-5 0-16,-7 6 0 0,0-13-8 0,0 13 0 16,0-7 0-16,0-6 8 0,0 7-8 0,0 0 0 15,0 5 0-15,-7-5 0 0,7-7 0 0,0 7 10 16,0-1 1-16,0 1 0 0,0-1-11 0,0 7 0 16,0-7 0-16,0 7 0 0,0 6 0 0,7-6 0 15,-7 6 11-15,0 0-11 0,0 0 0 0,0 0 8 16,0 0-8-16,7 0 0 0,-7 6 0 0,0-6 0 15,7 0 0-15,0 0 0 0,0 0 0 0,-7 0 0 0,0 7 0 0,0-1 0 16,7-6 0-16,7 0 0 16,-14 6 0-16,0 0 0 0,0-6 0 0,0 0 0 0,0 0 0 0,7 7 0 15,-14-1 0-15,7 0 0 0,0 0 0 0,0 1 0 16,0 5 8-16,0 1-8 0,0 12 0 0,0-13 0 16,0-6 0-16,0 7 0 0,0 12 0 0,0 0 0 15,7-6 0-15,-7 6 0 0,0 0 0 0,0-13 0 16,0 13 0-16,0-12 0 0,7-1 0 0,-7 13 0 15,0 0 0-15,0 0 0 0,0 0 0 0,0 0 0 16,0 0 0-16,0 0 0 0,0 0 0 0,0 0 0 16,0 0 0-16,0 0 0 0,0 0 0 0,0 0 0 15,0 0 0-15,0 0-8 0,0 0 8 0,0 0 0 16,0 0 0-16,0 0 0 0,0 0 0 0,0 0 0 16,0 0 0-16,0 0 0 0,0 0 0 0,0 0 0 15,0 0 0-15,0 0 0 0,0 0 0 0,0 0 0 16,0 0-9-16,0 0 9 0,0 0 0 0,0 0-9 0,0 0 9 0,0 0 0 15,0 0-9-15,0 0 9 0,21 0 0 16,-7-6 0-16,-14 6 8 0,0 0-8 0,21 0 0 0,-7-6 0 16,-14 6 0-16,0 0 0 0,0 0 0 0,21 0 0 15,0-6 0-15,1-1 0 0,-1 14-9 0,-21-7 9 16,14 6-12-16,7-6 12 0,0 0-9 0,0 0 9 16,0 6 0-16,7-6-9 0,-7-6 9 0,7 6 0 15,-7 0 0-15,1 0 0 0,6 6 0 0,0-6 0 16,7 0 0-16,-7 0 0 0,0 0 0 0,7 0 0 15,-7 6 0-15,7 1-8 0,1-7 8 0,-1 0 0 16,7 0 0-16,-7 0 0 0,0 6 0 0,0-6 0 0,8 0 0 0,-8 6 0 16,7 0 0-16,-7 1 0 0,0-7 0 0,0 0 0 15,0 0 0-15,-6 6 0 0,-1 0 0 0,7-6 0 16,7 0 8-16,-7 0-8 0,-7 0 8 0,7 0-8 16,-7 0 0-16,8 6 0 0,-8-6-10 0,0-6 10 15,-7 6 0-15,7 0 0 0,0 0 0 0,0-6 0 16,-7 6 0-16,7 0 0 0,8 0 0 0,-15 0 0 15,7 0 0-15,0-6 0 0,0-1 0 0,7 7 0 16,-7 0 0-16,7 7 0 0,-7-1 0 0,1-6 0 16,6 0 0-16,0 0 0 0,-7 0 9 0,7 0-9 15,-7 0 0-15,7 0 0 0,-6 0 0 0,-1 0 0 16,-7 0 0-16,7 0 0 0,7-6 0 0,-7-1 0 16,0 7 0-16,0 0 0 0,7 0 0 0,-6 0 0 15,6 0 0-15,0-6 0 0,-7 6 14 0,7 0-4 16,7-6-10-16,-7 6 0 0,-6 6-12 0,6-6 12 0,0 0 0 15,0-6 0-15,-7 6 0 0,0 0 0 0,7 0 0 0,-7 0 0 16,8 0 0-16,-1 6 0 0,-7 0 0 0,0-6 0 16,7 7 0-16,-7-7 0 0,0-7 0 0,0 7 0 15,8 0 0-15,-1 0 0 0,0-6 0 0,-7 6 8 16,0-6-8-16,7 12 0 0,0-6 0 0,0 0 8 16,-6 6-8-16,6-6 0 0,0-6 0 0,0 0 0 15,0 6 8-15,-7 0-8 0,0 0 0 0,8 0 0 16,-8-6 0-16,0 6 0 0,0 0 0 0,0 0 0 15,0-7 0-15,0 7 0 0,0 0 0 0,7 0 0 16,-6 7 0-16,6-7 0 0,-7 0 0 0,7-7 0 16,-7 1 0-16,7 6 0 0,7 0 0 0,-6 0 0 0,-1 0 0 0,0 0 0 15,7 6 0-15,-7-6 0 0,0 7 0 0,-7-7 0 16,-7 0 0-16,8 0 0 0,13 0 0 0,-7 0 0 16,-7 0 0-16,7 0 0 0,7 0 0 0,-7-7 0 15,1 7 0-15,-8 0 0 0,7 7 0 0,0-7 0 16,-7-7 0-16,0 7 0 0,7 7 0 0,-7-7 0 15,8-7 0-15,-1 1 8 0,-7 0-8 0,0 6 0 16,0 6 0-16,7-6 0 0,-7 0 8 0,0 0-8 16,1 0 0-16,-1 6 0 0,7-12 0 0,-7 6 0 15,7 6 0-15,-7 1 0 0,0-7 0 0,7 0 0 16,-6 0 0-16,-1 0 8 0,-7 0-8 0,14 0 0 16,0 0 0-16,-7 0 0 0,-7 0 8 0,7 0-8 15,0 0 0-15,1 6 0 0,6 0 0 0,-14 0 8 0,0-12-8 16,7 6 0-16,0 6 9 0,0-6-9 0,0 0 8 15,-7 0-8-15,7 0 8 0,8 0-8 0,-8 0 0 16,0 7 0-16,0-1 0 0,0 0 0 0,7-6 0 0,-7 0 0 16,0 6 0-16,1-6 0 0,6 0 0 0,-7 0 0 15,-7 0 0-15,7 0 8 0,0 6-8 0,0-6 0 16,0 0 0-16,0 7 8 0,1-7-8 0,-1 0 0 16,0 0 0-16,0 0 0 0,0 0 0 0,0 0 0 15,-7 0 0-15,7 6 8 0,7-6-8 0,-6 0 8 16,-1 0-8-16,0 6 8 0,0-6-8 0,0 6 0 15,0 7 0-15,0-13 0 0,0 0 0 0,8 0 0 16,-8 0 0-16,0 6 8 0,0-6-8 0,0 6 0 16,7 1 0-16,-7-1 0 0,0-6 0 0,7 0 0 15,1 6 0-15,-8-6 0 0,0-6 0 0,7 6 0 0,0 0 0 0,-7 6 0 16,7-6 0-16,-7 6 0 0,8-6 0 0,-1 0 0 16,-7 0 0-16,7 0 9 0,-7 0-9 0,0 0 0 15,0 0 11-15,0 0-11 0,1 0 10 0,-8 0-10 16,0 0 9-16,0 0-9 0,7 0 8 0,0 0-8 15,0 0 8-15,0 0-8 0,0 0 0 0,1-6 8 16,-1 6-8-16,7 6 0 0,-14-6 0 0,7 0 0 16,0 0 0-16,0 0 0 0,0 0 0 0,-7 0 0 15,8 0 0-15,-1 7 0 0,-7-1 8 0,0-6-8 16,-7 0 0-16,7-6 0 0,-7 6 9 0,7 0-9 16,-21 0 9-16,14-7-9 0,7 7 12 0,-7 0-12 15,-14 0 12-15,21 0-12 0,-7 0 12 0,0 0-12 16,8 0 8-16,-8 7-8 0,0-1 0 0,0-6 0 0,0-6 8 15,0 6-8-15,-14 0 0 0,14-7 0 16,0 14 0-16,0-7 0 0,7 0 0 0,-7 0 0 0,-14 0 0 0,14 0 0 16,0 6 8-16,0-6-8 0,-14 0 0 0,14 0 0 15,0-6 8-15,-14 6-8 0,14 0 0 0,1-7 10 16,-15 7-10-16,14 0 8 0,-14 0-8 0,0 0 0 16,0 0 9-16,14 0-9 0,0 0 0 0,7 0 9 15,-21 0-9-15,0 0 0 0,0 0 0 0,14 0 0 16,0-6 0-16,0 6 0 0,-14 0 8 0,0 0-8 15,7 0 0-15,-7 0 0 0,0 0 8 0,0 0-8 16,0 0 0-16,14 0 0 0,0-6 0 0,-14 6 8 16,0 0-8-16,14 0 0 0,7 0 8 0,-21 0-8 15,0 0 0-15,0 0 0 0,7 0 12 0,-7 0-12 0,0 0 12 0,0 0-12 16,0 0 10-16,0 0-10 0,21-13 8 0,-21 13-8 16,0 0 8-16,0 0-8 0,0 0 0 0,0 0 8 15,0 0-8-15,0 0 0 0,0 0 0 0,7-6 8 16,-7 6-8-16,0 0 0 0,0 0 0 0,0 0 0 15,14 0 0-15,-14 0 0 0,0 0 0 0,0 0 0 16,0 0 0-16,0 0 0 0,0 0-12 0,0 0 12 31,0 0-77-31,0 0-8 0,7-12-2 0,-7 12-844 0,0 0-169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4T02:38:58.129"/>
    </inkml:context>
    <inkml:brush xml:id="br0">
      <inkml:brushProperty name="width" value="0.05" units="cm"/>
      <inkml:brushProperty name="height" value="0.05" units="cm"/>
      <inkml:brushProperty name="color" value="#ED1C24"/>
      <inkml:brushProperty name="fitToCurve" value="1"/>
    </inkml:brush>
  </inkml:definitions>
  <inkml:trace contextRef="#ctx0" brushRef="#br0">668 198 874 0,'0'0'19'0,"0"0"4"0,0 0 1 0,0 0 1 0,0 0-25 0,0 0 0 0,0 0 0 0,0 0 0 15,0 0 35-15,0 0 1 0,0 0 1 0,0 0 0 16,0 0-11-16,0 0-2 0,0 0-1 0,-20 16 0 16,20-16 9-16,0 0 3 0,0 0 0 0,-10 9 0 15,-10-1-4-15,20-8-1 0,0 0 0 0,0 0 0 16,0 0-1-16,-10 0 0 0,10 0 0 0,0 0 0 0,0 0-6 16,-30 0-2-16,30 0 0 0,0 0 0 0,0 0-1 0,-10 8-1 15,10-8 0-15,0 0 0 0,0 0-3 0,-30 8 0 16,11-8 0-16,-1 10 0 0,10-10-4 0,10 0 0 15,0 0-1-15,-20 0 0 0,-10 0-11 0,30 0 0 16,0 0 9-16,-20 8-9 0,20-8 0 0,-10 8 8 16,-10 0-8-16,10 9 0 0,10-17 0 0,0 0 8 15,0 0-8-15,-22 0 0 0,2 17 0 0,20-17 0 16,-10 0 0-16,-10 17 0 0,0-9 0 0,0 10 0 16,0-10 0-16,20-8-8 0,-10 16 8 0,10-16 0 15,-10 17 0-15,-10-1 0 0,10 2 0 0,-9 6 0 0,19-24 0 16,0 0 0-16,0 0 0 0,-10 17 0 0,0 9 8 15,0-10-8-15,10-16 8 0,0 0-8 0,0 0 10 0,-10 18-10 16,0 6 0-16,10-24 0 0,0 0 0 0,-10 17 0 16,0 9 0-16,10-26 0 0,0 0 0 0,0 16 0 15,0 9 0-15,0-25 0 0,0 17 0 0,0 8 0 16,-10-7 0-16,10 6 0 0,0-24 0 0,0 25 0 16,10-7 0-16,-10 6 0 0,-10 2 0 0,10-1 0 15,0 1 0-15,0-2 0 0,0 1 0 0,-10-7 0 16,0 6 0-16,0-6 0 0,0 7 0 0,10-1 0 15,-10 2 24-15,0-9-2 0,10 7 0 0,-10 2 0 16,10 0-22-16,-12-10 0 0,2 9 0 0,10 1 0 16,-10 7 0-16,10-8 0 0,0-16 0 0,10 15 8 0,-10-6-8 15,10 7 0-15,-10-9 0 0,0-16 0 0,12 26 0 16,-2-1 0-16,-10 0 0 0,0-25 0 0,0 0 0 0,10 25 0 16,0 1 0-16,0-10 0 0,-10-16-13 0,10 25 2 15,10 1 1-15,-10-10 0 0,0 1 10 0,-10-17 14 16,10 17-3-16,-10-17-1 0,20 17-10 0,-10-1 0 15,-10-16 0-15,20 18 8 0,9 7-8 0,-9-9-17 16,0 2 4-16,-20-18 1 0,20 24 12 0,10-15 0 16,-10 8 0-16,0-9 0 0,10 17 0 0,-18-17 0 15,8 2 0-15,-20-10 0 0,0 0 0 0,30 16 0 16,0 1 0-16,0-9 0 0,0 0 0 0,-1 8 0 16,-9 2 0-16,0-10 0 0,10 0 0 0,-10 10 0 0,10-2 0 15,-10-7 0-15,10-1 0 0,2-8 0 0,-32 0 0 16,30 8 0-16,0 10 0 0,0-18 0 0,-10 0 0 0,0 0 0 15,-1 8 0-15,1-8 0 0,0 0 0 0,-20 0 0 16,0 0 0-16,30 0 0 0,-10 0 0 0,-20 0 0 16,30-8 0-16,0 8 0 0,-10-10 0 0,2 10 0 15,-2-8 8-15,0 0-8 0,0 0 9 0,0-1-9 16,0 1 8-16,0 0-8 0,0-10 0 0,-1 10 0 16,-19 8 8-16,20-16-8 0,0-2 0 0,-10 2 0 15,10 8 9-15,10-9-9 0,-20 9 8 0,-10 8-8 16,20-26 12-16,0 1-2 0,-20 8-1 0,20 0 0 15,-20-7-1-15,10 6-8 0,0 2 12 0,2-1-4 16,-12 17-8-16,10-16 12 0,0-10-12 0,0 9 12 16,-20 0-4-16,10-8-8 0,10-9 12 0,0 9-4 0,-10 1 4 15,0-2 0-15,0-8 0 0,0 1 0 0,-10-9-4 16,10 9-8-16,0 7 12 0,0-8-4 0,0 1 4 0,0-1 0 16,-10 9 0-16,10-9 0 0,0 0-12 0,0 1 0 15,0-1 0-15,0 1 8 0,-10 8 1 0,10-8 0 16,10 7 0-16,-10-7 0 0,0 7-9 0,0 10 12 15,0-9-12-15,10-1 12 0,-20-8-12 0,10 9 0 16,0 9 0-16,0-10 8 0,0 10-8 0,0-1 0 16,0 0 0-16,0 0 8 0,-10-9-8 0,10 10 0 15,0-1 0-15,0 1 8 0,-10-2-8 0,-2 2 0 16,12-1 0-16,0 17 8 0,-10-17-8 0,0 0 8 16,10 1-8-16,-10-2 8 0,0 2-8 0,0-1 8 15,0 1-8-15,0 0 8 0,10-10-8 0,-10 9 0 16,10 0 0-16,-10 0 0 0,0 1 0 0,0-2 0 0,0 2 0 0,-10 8 8 15,10-9-8-15,0 9 0 0,-10 0 0 0,10-10 0 16,10 18 0-16,-19-8 8 0,9 0-8 0,10 8 8 16,0 0-8-16,-20-9 0 0,10 0 0 0,10 9 8 15,0 0-8-15,-20-8 0 0,0 8 0 0,10-8 0 16,-10-1 0-16,20 9 0 0,-20-8 0 0,-2 8 8 16,2-8-8-16,20 8 0 0,-10-8 0 0,-20 8 0 15,20-10 0-15,-10 2 0 0,10 8 0 0,10 0 0 16,-30-8 0-16,10-9 0 0,0 9 0 0,20 8 0 15,-20-8 0-15,1 0 0 0,-1 8 0 0,0-10 8 16,-10 2-8-16,10 8 0 0,0 0 0 0,0 0 0 16,-12-8 0-16,32 8 0 0,0 0 0 0,-30 8 8 15,0-8-8-15,30 0 0 0,-20 18 0 0,0-2 0 16,0 1-12-16,0-1 1 0,10 2 1 0,10-18 0 16,-10 24-22-16,0 10-4 0,1-9 0 0,9-7-1 15,0 6-35-15,0 1-6 0,9 1-2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B6144-9FA3-4EAB-9509-C40B360332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70DC37-FBF5-44D1-9A4B-BB27B9E4B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4058E49-F9E2-4987-A8DA-2A3E17657B73}"/>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41E8C8AB-10D1-4F51-8217-280725450F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376125-C4E0-4F29-9FDC-767131D950E9}"/>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333606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EB06D1-497B-445A-BDC3-1750194ABE3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68FB7B0-8295-4BEC-B923-9B2BE26CA1D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0FD5814-DBA6-4801-B825-A011F60C02E4}"/>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BE843D1A-2204-4A6C-AED1-8E8B2EF2D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9A01E5-E987-4AB7-8BDF-72C747FB06DA}"/>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41213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9848BE-3864-4F9E-A519-A6F62EB22E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6C8197-424B-4351-BF2B-E817C9A1CE6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E3E2F5-A892-4A84-8E51-FC915186AB16}"/>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8E13DAF6-20B4-4ECA-9FDA-BBC709DA09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58E239-28A5-4022-BE70-67177A3B60E1}"/>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102553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11ACE2-0305-4A16-9498-D312D46477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4D4E7E-FA03-4F0C-A885-CAF648FF7A1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2B8CD8A-D35E-46D1-BC9F-E1AE898A58A6}"/>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631A7FB6-5C05-4B74-989F-D3EAB8E825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996678-CD79-4E5D-BFDC-6F5115D3E616}"/>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82578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B08752-58A7-4548-91CC-A4F976E7FD1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D46ABC-C884-43E7-AC0D-0C8632B71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126012C-75C0-49A3-95F7-691D35931669}"/>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E0469E98-F1F7-4943-ADB9-0FBA97EF0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6AF99C-4D48-4316-BD6A-154525748964}"/>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338697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513241-401D-4724-A943-CB916BB6DA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B015AB-C08C-462E-9AB3-0EC8DB9DF77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7EC8A6-431E-4F68-9C40-EAAD9C5514A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375EC69-47E2-48DC-B851-310C745EE11B}"/>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6" name="页脚占位符 5">
            <a:extLst>
              <a:ext uri="{FF2B5EF4-FFF2-40B4-BE49-F238E27FC236}">
                <a16:creationId xmlns:a16="http://schemas.microsoft.com/office/drawing/2014/main" id="{2B2362A5-BEF6-4810-A630-DB60540E8F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81CF90-EFB2-482B-83BE-6AFBB1D7ADAC}"/>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297994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E2E589-9083-432B-A973-1A3A31CA43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843619-3612-4683-BD26-34C4127BF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8F875C4-2A48-4CDB-8495-D447D2ADE99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2352471-9477-43AB-9FCE-524ADAE21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B8E58-C422-4D5C-A7AA-08EA6DE5F6A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B27CB7C-A3A9-4731-8C6C-900637172AB5}"/>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8" name="页脚占位符 7">
            <a:extLst>
              <a:ext uri="{FF2B5EF4-FFF2-40B4-BE49-F238E27FC236}">
                <a16:creationId xmlns:a16="http://schemas.microsoft.com/office/drawing/2014/main" id="{A66DCBBE-931A-4562-9F19-279F245D89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6FF26E1-867C-412C-ADDF-1916CC3F3800}"/>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15148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53090B-17D6-42B4-852C-B774A5E149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996B34-7741-4EC8-AC01-FFA8A3B279D6}"/>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4" name="页脚占位符 3">
            <a:extLst>
              <a:ext uri="{FF2B5EF4-FFF2-40B4-BE49-F238E27FC236}">
                <a16:creationId xmlns:a16="http://schemas.microsoft.com/office/drawing/2014/main" id="{DCB7D14B-A4F7-4EEB-AE3B-4ED7E051FE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B903DE7-351A-4AB5-857D-2C61A1547B7F}"/>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17853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AC60037-5158-4F13-9F71-704D9AF0B30D}"/>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3" name="页脚占位符 2">
            <a:extLst>
              <a:ext uri="{FF2B5EF4-FFF2-40B4-BE49-F238E27FC236}">
                <a16:creationId xmlns:a16="http://schemas.microsoft.com/office/drawing/2014/main" id="{AFA77DA5-E82D-4351-B233-E104EB23395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4FB21C-A441-433E-8C56-1F9C45CD9066}"/>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418192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BAC757-02D2-4E6A-B6B8-96F0E40EA6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58D2CFE-CA04-4DDA-A90F-98003FC23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3EEA47C-F1AE-41F7-9144-75EB3F704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A0553D-4C5A-4830-A6E7-01944BB28254}"/>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6" name="页脚占位符 5">
            <a:extLst>
              <a:ext uri="{FF2B5EF4-FFF2-40B4-BE49-F238E27FC236}">
                <a16:creationId xmlns:a16="http://schemas.microsoft.com/office/drawing/2014/main" id="{2552D773-9E8B-4530-9437-566B5ECCCF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B3F2A4-48E8-4FF4-BE1E-7BF7745E4E45}"/>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240361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CC845-8FBC-4E38-8DFD-BFB0D44EE2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FA40FE2-C6B0-4B59-9928-B0EC600AB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EB7E428-56F8-404A-A7FD-A50A6C330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0E272B1-129F-4A2B-BB6B-06E810AE1E46}"/>
              </a:ext>
            </a:extLst>
          </p:cNvPr>
          <p:cNvSpPr>
            <a:spLocks noGrp="1"/>
          </p:cNvSpPr>
          <p:nvPr>
            <p:ph type="dt" sz="half" idx="10"/>
          </p:nvPr>
        </p:nvSpPr>
        <p:spPr/>
        <p:txBody>
          <a:bodyPr/>
          <a:lstStyle/>
          <a:p>
            <a:fld id="{9A8DCFB6-7238-4EE3-9A62-7F0F53336F84}" type="datetimeFigureOut">
              <a:rPr lang="zh-CN" altLang="en-US" smtClean="0"/>
              <a:t>2019/3/4</a:t>
            </a:fld>
            <a:endParaRPr lang="zh-CN" altLang="en-US"/>
          </a:p>
        </p:txBody>
      </p:sp>
      <p:sp>
        <p:nvSpPr>
          <p:cNvPr id="6" name="页脚占位符 5">
            <a:extLst>
              <a:ext uri="{FF2B5EF4-FFF2-40B4-BE49-F238E27FC236}">
                <a16:creationId xmlns:a16="http://schemas.microsoft.com/office/drawing/2014/main" id="{3805B519-4C23-4A8A-B56F-2318001899C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AC1535-02CD-439C-9610-7758259D2813}"/>
              </a:ext>
            </a:extLst>
          </p:cNvPr>
          <p:cNvSpPr>
            <a:spLocks noGrp="1"/>
          </p:cNvSpPr>
          <p:nvPr>
            <p:ph type="sldNum" sz="quarter" idx="12"/>
          </p:nvPr>
        </p:nvSpPr>
        <p:spPr/>
        <p:txBody>
          <a:body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223669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908CFCA-5D6A-4095-AEA9-0658BDDB4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C51D014-13C9-4A24-BC30-104703255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01FBE7-6B5C-4B90-A180-4705FB9A2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CFB6-7238-4EE3-9A62-7F0F53336F84}" type="datetimeFigureOut">
              <a:rPr lang="zh-CN" altLang="en-US" smtClean="0"/>
              <a:t>2019/3/4</a:t>
            </a:fld>
            <a:endParaRPr lang="zh-CN" altLang="en-US"/>
          </a:p>
        </p:txBody>
      </p:sp>
      <p:sp>
        <p:nvSpPr>
          <p:cNvPr id="5" name="页脚占位符 4">
            <a:extLst>
              <a:ext uri="{FF2B5EF4-FFF2-40B4-BE49-F238E27FC236}">
                <a16:creationId xmlns:a16="http://schemas.microsoft.com/office/drawing/2014/main" id="{73844FBD-E962-40C9-ACE9-994950E9C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F434C4D-0CF7-4712-AF6D-D9C3D69F4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3A18F-6560-48AE-8276-ED44C44EB373}" type="slidenum">
              <a:rPr lang="zh-CN" altLang="en-US" smtClean="0"/>
              <a:t>‹#›</a:t>
            </a:fld>
            <a:endParaRPr lang="zh-CN" altLang="en-US"/>
          </a:p>
        </p:txBody>
      </p:sp>
    </p:spTree>
    <p:extLst>
      <p:ext uri="{BB962C8B-B14F-4D97-AF65-F5344CB8AC3E}">
        <p14:creationId xmlns:p14="http://schemas.microsoft.com/office/powerpoint/2010/main" val="422687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39.em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5.jpg"/><Relationship Id="rId10" Type="http://schemas.openxmlformats.org/officeDocument/2006/relationships/image" Target="../media/image68.jpg"/><Relationship Id="rId4" Type="http://schemas.openxmlformats.org/officeDocument/2006/relationships/image" Target="../media/image64.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73493-9029-40C9-95EF-2167A9848BBC}"/>
              </a:ext>
            </a:extLst>
          </p:cNvPr>
          <p:cNvSpPr>
            <a:spLocks noGrp="1"/>
          </p:cNvSpPr>
          <p:nvPr>
            <p:ph type="ctrTitle"/>
          </p:nvPr>
        </p:nvSpPr>
        <p:spPr/>
        <p:txBody>
          <a:bodyPr/>
          <a:lstStyle/>
          <a:p>
            <a:r>
              <a:rPr lang="zh-CN" altLang="en-US" dirty="0"/>
              <a:t>从数据到意义</a:t>
            </a:r>
          </a:p>
        </p:txBody>
      </p:sp>
      <p:sp>
        <p:nvSpPr>
          <p:cNvPr id="3" name="副标题 2">
            <a:extLst>
              <a:ext uri="{FF2B5EF4-FFF2-40B4-BE49-F238E27FC236}">
                <a16:creationId xmlns:a16="http://schemas.microsoft.com/office/drawing/2014/main" id="{68EA8EDF-6F05-48B3-A8C6-F5C90644BFD4}"/>
              </a:ext>
            </a:extLst>
          </p:cNvPr>
          <p:cNvSpPr>
            <a:spLocks noGrp="1"/>
          </p:cNvSpPr>
          <p:nvPr>
            <p:ph type="subTitle" idx="1"/>
          </p:nvPr>
        </p:nvSpPr>
        <p:spPr/>
        <p:txBody>
          <a:bodyPr/>
          <a:lstStyle/>
          <a:p>
            <a:r>
              <a:rPr lang="en-US" altLang="zh-CN" dirty="0">
                <a:solidFill>
                  <a:schemeClr val="bg1">
                    <a:lumMod val="50000"/>
                  </a:schemeClr>
                </a:solidFill>
              </a:rPr>
              <a:t>——</a:t>
            </a:r>
            <a:r>
              <a:rPr lang="zh-CN" altLang="en-US" dirty="0">
                <a:solidFill>
                  <a:schemeClr val="bg1">
                    <a:lumMod val="50000"/>
                  </a:schemeClr>
                </a:solidFill>
              </a:rPr>
              <a:t>数据平均与拟合的方法与技术</a:t>
            </a:r>
            <a:endParaRPr lang="en-US" altLang="zh-CN" dirty="0">
              <a:solidFill>
                <a:schemeClr val="bg1">
                  <a:lumMod val="50000"/>
                </a:schemeClr>
              </a:solidFill>
            </a:endParaRPr>
          </a:p>
          <a:p>
            <a:r>
              <a:rPr lang="en-US" altLang="zh-CN" dirty="0">
                <a:solidFill>
                  <a:schemeClr val="bg1">
                    <a:lumMod val="50000"/>
                  </a:schemeClr>
                </a:solidFill>
              </a:rPr>
              <a:t>2019 Class 03, March 4</a:t>
            </a:r>
            <a:r>
              <a:rPr lang="en-US" altLang="zh-CN" baseline="30000" dirty="0">
                <a:solidFill>
                  <a:schemeClr val="bg1">
                    <a:lumMod val="50000"/>
                  </a:schemeClr>
                </a:solidFill>
              </a:rPr>
              <a:t>th</a:t>
            </a:r>
            <a:r>
              <a:rPr lang="en-US" altLang="zh-CN" dirty="0">
                <a:solidFill>
                  <a:schemeClr val="bg1">
                    <a:lumMod val="50000"/>
                  </a:schemeClr>
                </a:solidFill>
              </a:rPr>
              <a:t>, Monday</a:t>
            </a:r>
            <a:endParaRPr lang="zh-CN" altLang="en-US" dirty="0">
              <a:solidFill>
                <a:schemeClr val="bg1">
                  <a:lumMod val="50000"/>
                </a:schemeClr>
              </a:solidFill>
            </a:endParaRPr>
          </a:p>
        </p:txBody>
      </p:sp>
    </p:spTree>
    <p:extLst>
      <p:ext uri="{BB962C8B-B14F-4D97-AF65-F5344CB8AC3E}">
        <p14:creationId xmlns:p14="http://schemas.microsoft.com/office/powerpoint/2010/main" val="321794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666CA-D74B-41AF-B2DB-89B2815AAF48}"/>
              </a:ext>
            </a:extLst>
          </p:cNvPr>
          <p:cNvSpPr>
            <a:spLocks noGrp="1"/>
          </p:cNvSpPr>
          <p:nvPr>
            <p:ph type="title"/>
          </p:nvPr>
        </p:nvSpPr>
        <p:spPr>
          <a:xfrm>
            <a:off x="838201" y="365125"/>
            <a:ext cx="9510486" cy="1325563"/>
          </a:xfrm>
        </p:spPr>
        <p:txBody>
          <a:bodyPr/>
          <a:lstStyle/>
          <a:p>
            <a:r>
              <a:rPr lang="en-US" altLang="zh-CN" dirty="0">
                <a:latin typeface="Impact" panose="020B0806030902050204" pitchFamily="34" charset="0"/>
                <a:ea typeface="Mathematica6" panose="00000400000000000000" pitchFamily="2" charset="0"/>
              </a:rPr>
              <a:t>We must strive to distinguish between what we see and what we want to see.</a:t>
            </a:r>
            <a:endParaRPr lang="zh-CN" altLang="en-US" dirty="0">
              <a:latin typeface="Impact" panose="020B0806030902050204" pitchFamily="34" charset="0"/>
              <a:ea typeface="Mathematica6" panose="00000400000000000000" pitchFamily="2" charset="0"/>
            </a:endParaRPr>
          </a:p>
        </p:txBody>
      </p:sp>
      <p:sp>
        <p:nvSpPr>
          <p:cNvPr id="3" name="内容占位符 2">
            <a:extLst>
              <a:ext uri="{FF2B5EF4-FFF2-40B4-BE49-F238E27FC236}">
                <a16:creationId xmlns:a16="http://schemas.microsoft.com/office/drawing/2014/main" id="{AA4089D0-0626-4C31-8E9D-E42BF947F2A1}"/>
              </a:ext>
            </a:extLst>
          </p:cNvPr>
          <p:cNvSpPr>
            <a:spLocks noGrp="1"/>
          </p:cNvSpPr>
          <p:nvPr>
            <p:ph idx="1"/>
          </p:nvPr>
        </p:nvSpPr>
        <p:spPr/>
        <p:txBody>
          <a:bodyPr/>
          <a:lstStyle/>
          <a:p>
            <a:pPr marL="0" indent="0">
              <a:buNone/>
            </a:pPr>
            <a:r>
              <a:rPr lang="en-US" altLang="zh-CN" b="1" dirty="0">
                <a:solidFill>
                  <a:srgbClr val="FF0000"/>
                </a:solidFill>
              </a:rPr>
              <a:t>3 sigma</a:t>
            </a:r>
            <a:r>
              <a:rPr lang="zh-CN" altLang="en-US" b="1" dirty="0">
                <a:solidFill>
                  <a:srgbClr val="FF0000"/>
                </a:solidFill>
              </a:rPr>
              <a:t>？</a:t>
            </a:r>
            <a:r>
              <a:rPr lang="en-US" altLang="zh-CN" b="1" dirty="0">
                <a:solidFill>
                  <a:srgbClr val="FF0000"/>
                </a:solidFill>
              </a:rPr>
              <a:t>5 sigma</a:t>
            </a:r>
            <a:r>
              <a:rPr lang="zh-CN" altLang="en-US" b="1" dirty="0">
                <a:solidFill>
                  <a:srgbClr val="FF0000"/>
                </a:solidFill>
              </a:rPr>
              <a:t>？</a:t>
            </a:r>
            <a:r>
              <a:rPr lang="en-US" altLang="zh-CN" b="1" dirty="0">
                <a:solidFill>
                  <a:srgbClr val="FF0000"/>
                </a:solidFill>
              </a:rPr>
              <a:t>6 sigma</a:t>
            </a:r>
            <a:r>
              <a:rPr lang="zh-CN" altLang="en-US" b="1" dirty="0">
                <a:solidFill>
                  <a:srgbClr val="FF0000"/>
                </a:solidFill>
              </a:rPr>
              <a:t>？</a:t>
            </a:r>
            <a:endParaRPr lang="en-US" altLang="zh-CN" b="1" dirty="0">
              <a:solidFill>
                <a:srgbClr val="FF0000"/>
              </a:solidFill>
            </a:endParaRPr>
          </a:p>
          <a:p>
            <a:pPr marL="0" indent="0">
              <a:buNone/>
            </a:pPr>
            <a:endParaRPr lang="en-US" altLang="zh-CN" b="1" dirty="0">
              <a:solidFill>
                <a:srgbClr val="FF0000"/>
              </a:solidFill>
            </a:endParaRPr>
          </a:p>
          <a:p>
            <a:pPr marL="0" indent="0">
              <a:buNone/>
            </a:pPr>
            <a:r>
              <a:rPr lang="zh-CN" altLang="en-US" b="1" dirty="0">
                <a:solidFill>
                  <a:srgbClr val="FF0000"/>
                </a:solidFill>
              </a:rPr>
              <a:t>到底是实验错误还是一个非常窄的新粒子？</a:t>
            </a:r>
            <a:endParaRPr lang="en-US" altLang="zh-CN" b="1" dirty="0">
              <a:solidFill>
                <a:srgbClr val="FF0000"/>
              </a:solidFill>
            </a:endParaRPr>
          </a:p>
          <a:p>
            <a:pPr marL="0" indent="0">
              <a:buNone/>
            </a:pPr>
            <a:endParaRPr lang="en-US" altLang="zh-CN" b="1" dirty="0">
              <a:solidFill>
                <a:srgbClr val="FF0000"/>
              </a:solidFill>
            </a:endParaRPr>
          </a:p>
          <a:p>
            <a:pPr marL="0" indent="0">
              <a:buNone/>
            </a:pPr>
            <a:r>
              <a:rPr lang="zh-CN" altLang="en-US" b="1" dirty="0">
                <a:solidFill>
                  <a:srgbClr val="D60093"/>
                </a:solidFill>
              </a:rPr>
              <a:t>要看可重复性！</a:t>
            </a:r>
            <a:endParaRPr lang="en-US" altLang="zh-CN" b="1" dirty="0">
              <a:solidFill>
                <a:srgbClr val="D60093"/>
              </a:solidFill>
            </a:endParaRPr>
          </a:p>
          <a:p>
            <a:pPr marL="0" indent="0">
              <a:buNone/>
            </a:pPr>
            <a:endParaRPr lang="en-US" altLang="zh-CN" b="1" dirty="0">
              <a:solidFill>
                <a:srgbClr val="FF0000"/>
              </a:solidFill>
            </a:endParaRPr>
          </a:p>
          <a:p>
            <a:pPr marL="0" indent="0">
              <a:buNone/>
            </a:pPr>
            <a:r>
              <a:rPr lang="en-US" altLang="zh-CN" b="1" dirty="0">
                <a:solidFill>
                  <a:srgbClr val="FF0000"/>
                </a:solidFill>
              </a:rPr>
              <a:t>Even </a:t>
            </a:r>
            <a:r>
              <a:rPr lang="zh-CN" altLang="en-US" b="1" dirty="0">
                <a:solidFill>
                  <a:srgbClr val="FF0000"/>
                </a:solidFill>
              </a:rPr>
              <a:t>组内可重复性 </a:t>
            </a:r>
            <a:r>
              <a:rPr lang="en-US" altLang="zh-CN" b="1" dirty="0">
                <a:solidFill>
                  <a:srgbClr val="FF0000"/>
                </a:solidFill>
              </a:rPr>
              <a:t>is not good enough.</a:t>
            </a:r>
          </a:p>
          <a:p>
            <a:pPr marL="0" indent="0">
              <a:buNone/>
            </a:pPr>
            <a:r>
              <a:rPr lang="zh-CN" altLang="en-US" b="1" dirty="0">
                <a:solidFill>
                  <a:srgbClr val="FF0000"/>
                </a:solidFill>
              </a:rPr>
              <a:t>有时候两个组发现类似结果都不够</a:t>
            </a:r>
            <a:r>
              <a:rPr lang="en-US" altLang="zh-CN" b="1" dirty="0">
                <a:solidFill>
                  <a:srgbClr val="FF0000"/>
                </a:solidFill>
              </a:rPr>
              <a:t>……</a:t>
            </a:r>
            <a:endParaRPr lang="zh-CN" altLang="en-US" b="1" dirty="0">
              <a:solidFill>
                <a:srgbClr val="FF0000"/>
              </a:solidFill>
            </a:endParaRPr>
          </a:p>
        </p:txBody>
      </p:sp>
      <p:sp>
        <p:nvSpPr>
          <p:cNvPr id="4" name="矩形 3">
            <a:extLst>
              <a:ext uri="{FF2B5EF4-FFF2-40B4-BE49-F238E27FC236}">
                <a16:creationId xmlns:a16="http://schemas.microsoft.com/office/drawing/2014/main" id="{4629A746-8A20-40FF-97FE-899CAE279231}"/>
              </a:ext>
            </a:extLst>
          </p:cNvPr>
          <p:cNvSpPr/>
          <p:nvPr/>
        </p:nvSpPr>
        <p:spPr>
          <a:xfrm>
            <a:off x="6161949" y="3331420"/>
            <a:ext cx="5862502" cy="369332"/>
          </a:xfrm>
          <a:prstGeom prst="rect">
            <a:avLst/>
          </a:prstGeom>
        </p:spPr>
        <p:txBody>
          <a:bodyPr wrap="none">
            <a:spAutoFit/>
          </a:bodyPr>
          <a:lstStyle/>
          <a:p>
            <a:r>
              <a:rPr lang="en-US" altLang="zh-CN" dirty="0"/>
              <a:t>http://news.sciencenet.cn/htmlnews/2012/4/262826.shtm</a:t>
            </a:r>
            <a:endParaRPr lang="zh-CN" altLang="en-US" dirty="0"/>
          </a:p>
        </p:txBody>
      </p:sp>
      <p:pic>
        <p:nvPicPr>
          <p:cNvPr id="5" name="图片 4">
            <a:extLst>
              <a:ext uri="{FF2B5EF4-FFF2-40B4-BE49-F238E27FC236}">
                <a16:creationId xmlns:a16="http://schemas.microsoft.com/office/drawing/2014/main" id="{100A08EF-7AE5-4B61-A229-1B8E8552BD42}"/>
              </a:ext>
            </a:extLst>
          </p:cNvPr>
          <p:cNvPicPr>
            <a:picLocks noChangeAspect="1"/>
          </p:cNvPicPr>
          <p:nvPr/>
        </p:nvPicPr>
        <p:blipFill>
          <a:blip r:embed="rId2"/>
          <a:stretch>
            <a:fillRect/>
          </a:stretch>
        </p:blipFill>
        <p:spPr>
          <a:xfrm>
            <a:off x="7793434" y="3685860"/>
            <a:ext cx="4085019" cy="3041373"/>
          </a:xfrm>
          <a:prstGeom prst="rect">
            <a:avLst/>
          </a:prstGeom>
        </p:spPr>
      </p:pic>
    </p:spTree>
    <p:extLst>
      <p:ext uri="{BB962C8B-B14F-4D97-AF65-F5344CB8AC3E}">
        <p14:creationId xmlns:p14="http://schemas.microsoft.com/office/powerpoint/2010/main" val="9766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32565D-73C1-4221-9704-FC63E469EF2A}"/>
              </a:ext>
            </a:extLst>
          </p:cNvPr>
          <p:cNvPicPr>
            <a:picLocks noChangeAspect="1"/>
          </p:cNvPicPr>
          <p:nvPr/>
        </p:nvPicPr>
        <p:blipFill rotWithShape="1">
          <a:blip r:embed="rId2">
            <a:extLst>
              <a:ext uri="{28A0092B-C50C-407E-A947-70E740481C1C}">
                <a14:useLocalDpi xmlns:a14="http://schemas.microsoft.com/office/drawing/2010/main" val="0"/>
              </a:ext>
            </a:extLst>
          </a:blip>
          <a:srcRect l="5958" t="12754" r="7265" b="14783"/>
          <a:stretch/>
        </p:blipFill>
        <p:spPr>
          <a:xfrm>
            <a:off x="230588" y="548006"/>
            <a:ext cx="3347499" cy="4969567"/>
          </a:xfrm>
          <a:prstGeom prst="rect">
            <a:avLst/>
          </a:prstGeom>
        </p:spPr>
      </p:pic>
      <p:pic>
        <p:nvPicPr>
          <p:cNvPr id="7" name="图片 6">
            <a:extLst>
              <a:ext uri="{FF2B5EF4-FFF2-40B4-BE49-F238E27FC236}">
                <a16:creationId xmlns:a16="http://schemas.microsoft.com/office/drawing/2014/main" id="{A2ED9430-5F2A-4A28-A524-52E222E9CCE4}"/>
              </a:ext>
            </a:extLst>
          </p:cNvPr>
          <p:cNvPicPr>
            <a:picLocks noChangeAspect="1"/>
          </p:cNvPicPr>
          <p:nvPr/>
        </p:nvPicPr>
        <p:blipFill rotWithShape="1">
          <a:blip r:embed="rId3">
            <a:extLst>
              <a:ext uri="{28A0092B-C50C-407E-A947-70E740481C1C}">
                <a14:useLocalDpi xmlns:a14="http://schemas.microsoft.com/office/drawing/2010/main" val="0"/>
              </a:ext>
            </a:extLst>
          </a:blip>
          <a:srcRect t="4753" b="8754"/>
          <a:stretch/>
        </p:blipFill>
        <p:spPr>
          <a:xfrm>
            <a:off x="3761670" y="548006"/>
            <a:ext cx="3857625" cy="5931675"/>
          </a:xfrm>
          <a:prstGeom prst="rect">
            <a:avLst/>
          </a:prstGeom>
        </p:spPr>
      </p:pic>
      <p:pic>
        <p:nvPicPr>
          <p:cNvPr id="9" name="图片 8">
            <a:extLst>
              <a:ext uri="{FF2B5EF4-FFF2-40B4-BE49-F238E27FC236}">
                <a16:creationId xmlns:a16="http://schemas.microsoft.com/office/drawing/2014/main" id="{DF574FD9-6861-4781-986D-7BE1216A777F}"/>
              </a:ext>
            </a:extLst>
          </p:cNvPr>
          <p:cNvPicPr>
            <a:picLocks noChangeAspect="1"/>
          </p:cNvPicPr>
          <p:nvPr/>
        </p:nvPicPr>
        <p:blipFill rotWithShape="1">
          <a:blip r:embed="rId4">
            <a:extLst>
              <a:ext uri="{28A0092B-C50C-407E-A947-70E740481C1C}">
                <a14:useLocalDpi xmlns:a14="http://schemas.microsoft.com/office/drawing/2010/main" val="0"/>
              </a:ext>
            </a:extLst>
          </a:blip>
          <a:srcRect t="4782" r="8797" b="29033"/>
          <a:stretch/>
        </p:blipFill>
        <p:spPr>
          <a:xfrm>
            <a:off x="7802878" y="548006"/>
            <a:ext cx="3518265" cy="4538933"/>
          </a:xfrm>
          <a:prstGeom prst="rect">
            <a:avLst/>
          </a:prstGeom>
        </p:spPr>
      </p:pic>
    </p:spTree>
    <p:extLst>
      <p:ext uri="{BB962C8B-B14F-4D97-AF65-F5344CB8AC3E}">
        <p14:creationId xmlns:p14="http://schemas.microsoft.com/office/powerpoint/2010/main" val="36468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09418-F200-4F40-8309-A0E46FF0CB90}"/>
              </a:ext>
            </a:extLst>
          </p:cNvPr>
          <p:cNvSpPr>
            <a:spLocks noGrp="1"/>
          </p:cNvSpPr>
          <p:nvPr>
            <p:ph type="title"/>
          </p:nvPr>
        </p:nvSpPr>
        <p:spPr/>
        <p:txBody>
          <a:bodyPr/>
          <a:lstStyle/>
          <a:p>
            <a:r>
              <a:rPr lang="en-US" altLang="zh-CN" dirty="0"/>
              <a:t>Allan Deviation (ADEV)</a:t>
            </a:r>
            <a:endParaRPr lang="zh-CN" altLang="en-US" dirty="0"/>
          </a:p>
        </p:txBody>
      </p:sp>
      <p:grpSp>
        <p:nvGrpSpPr>
          <p:cNvPr id="4" name="组合 3">
            <a:extLst>
              <a:ext uri="{FF2B5EF4-FFF2-40B4-BE49-F238E27FC236}">
                <a16:creationId xmlns:a16="http://schemas.microsoft.com/office/drawing/2014/main" id="{6559E5A8-F23A-4FD6-93BB-3826E6BD1B89}"/>
              </a:ext>
            </a:extLst>
          </p:cNvPr>
          <p:cNvGrpSpPr/>
          <p:nvPr/>
        </p:nvGrpSpPr>
        <p:grpSpPr>
          <a:xfrm>
            <a:off x="601234" y="1326703"/>
            <a:ext cx="5494766" cy="5010963"/>
            <a:chOff x="6587690" y="1690688"/>
            <a:chExt cx="5494766" cy="5010963"/>
          </a:xfrm>
        </p:grpSpPr>
        <p:pic>
          <p:nvPicPr>
            <p:cNvPr id="5" name="图片 4">
              <a:extLst>
                <a:ext uri="{FF2B5EF4-FFF2-40B4-BE49-F238E27FC236}">
                  <a16:creationId xmlns:a16="http://schemas.microsoft.com/office/drawing/2014/main" id="{4C734A2B-FEE6-4013-987C-3DBDF7964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690" y="1690688"/>
              <a:ext cx="5494766" cy="4363883"/>
            </a:xfrm>
            <a:prstGeom prst="rect">
              <a:avLst/>
            </a:prstGeom>
          </p:spPr>
        </p:pic>
        <p:sp>
          <p:nvSpPr>
            <p:cNvPr id="6" name="文本框 5">
              <a:extLst>
                <a:ext uri="{FF2B5EF4-FFF2-40B4-BE49-F238E27FC236}">
                  <a16:creationId xmlns:a16="http://schemas.microsoft.com/office/drawing/2014/main" id="{63543759-A90D-45DA-AD68-EB0E828E7B09}"/>
                </a:ext>
              </a:extLst>
            </p:cNvPr>
            <p:cNvSpPr txBox="1"/>
            <p:nvPr/>
          </p:nvSpPr>
          <p:spPr>
            <a:xfrm>
              <a:off x="6853558" y="6332319"/>
              <a:ext cx="3929281" cy="369332"/>
            </a:xfrm>
            <a:prstGeom prst="rect">
              <a:avLst/>
            </a:prstGeom>
            <a:noFill/>
          </p:spPr>
          <p:txBody>
            <a:bodyPr wrap="none" rtlCol="0">
              <a:spAutoFit/>
            </a:bodyPr>
            <a:lstStyle/>
            <a:p>
              <a:r>
                <a:rPr lang="en-US" altLang="zh-CN" i="1" dirty="0"/>
                <a:t>PRL 109, 230801 (2012), Jun Ye group</a:t>
              </a:r>
              <a:endParaRPr lang="zh-CN" altLang="en-US" i="1" dirty="0"/>
            </a:p>
          </p:txBody>
        </p:sp>
      </p:grpSp>
      <p:sp>
        <p:nvSpPr>
          <p:cNvPr id="7" name="文本框 6">
            <a:extLst>
              <a:ext uri="{FF2B5EF4-FFF2-40B4-BE49-F238E27FC236}">
                <a16:creationId xmlns:a16="http://schemas.microsoft.com/office/drawing/2014/main" id="{7710CDBF-9373-422D-8197-AE934BD99E54}"/>
              </a:ext>
            </a:extLst>
          </p:cNvPr>
          <p:cNvSpPr txBox="1"/>
          <p:nvPr/>
        </p:nvSpPr>
        <p:spPr>
          <a:xfrm>
            <a:off x="6219493" y="1584156"/>
            <a:ext cx="5494766" cy="332398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a:t>You measure for longer; your error bar becomes smaller.</a:t>
            </a:r>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r>
              <a:rPr lang="en-US" altLang="zh-CN" sz="2400" dirty="0"/>
              <a:t>Always use a larger “arm” for your differential measurements</a:t>
            </a:r>
            <a:r>
              <a:rPr lang="en-US" altLang="zh-CN" dirty="0"/>
              <a:t>.</a:t>
            </a:r>
          </a:p>
          <a:p>
            <a:pPr marL="285750" indent="-285750">
              <a:buFont typeface="Wingdings" panose="05000000000000000000" pitchFamily="2" charset="2"/>
              <a:buChar char="Ø"/>
            </a:pPr>
            <a:endParaRPr lang="zh-CN" altLang="en-US" dirty="0"/>
          </a:p>
        </p:txBody>
      </p:sp>
      <p:pic>
        <p:nvPicPr>
          <p:cNvPr id="8" name="图片 7">
            <a:extLst>
              <a:ext uri="{FF2B5EF4-FFF2-40B4-BE49-F238E27FC236}">
                <a16:creationId xmlns:a16="http://schemas.microsoft.com/office/drawing/2014/main" id="{DED1C2D5-8291-4E27-A23E-1C663DD51D91}"/>
              </a:ext>
            </a:extLst>
          </p:cNvPr>
          <p:cNvPicPr>
            <a:picLocks noChangeAspect="1"/>
          </p:cNvPicPr>
          <p:nvPr/>
        </p:nvPicPr>
        <p:blipFill>
          <a:blip r:embed="rId3"/>
          <a:stretch>
            <a:fillRect/>
          </a:stretch>
        </p:blipFill>
        <p:spPr>
          <a:xfrm>
            <a:off x="6486619" y="2396923"/>
            <a:ext cx="3030244" cy="1426662"/>
          </a:xfrm>
          <a:prstGeom prst="rect">
            <a:avLst/>
          </a:prstGeom>
        </p:spPr>
      </p:pic>
      <p:pic>
        <p:nvPicPr>
          <p:cNvPr id="9" name="图片 8">
            <a:extLst>
              <a:ext uri="{FF2B5EF4-FFF2-40B4-BE49-F238E27FC236}">
                <a16:creationId xmlns:a16="http://schemas.microsoft.com/office/drawing/2014/main" id="{34F76D7C-EDB6-4D38-A5EF-A297ED8BC8C9}"/>
              </a:ext>
            </a:extLst>
          </p:cNvPr>
          <p:cNvPicPr>
            <a:picLocks noChangeAspect="1"/>
          </p:cNvPicPr>
          <p:nvPr/>
        </p:nvPicPr>
        <p:blipFill>
          <a:blip r:embed="rId4"/>
          <a:stretch>
            <a:fillRect/>
          </a:stretch>
        </p:blipFill>
        <p:spPr>
          <a:xfrm>
            <a:off x="6850603" y="4548709"/>
            <a:ext cx="3160595" cy="2131338"/>
          </a:xfrm>
          <a:prstGeom prst="rect">
            <a:avLst/>
          </a:prstGeom>
        </p:spPr>
      </p:pic>
      <p:pic>
        <p:nvPicPr>
          <p:cNvPr id="11" name="图片 10">
            <a:extLst>
              <a:ext uri="{FF2B5EF4-FFF2-40B4-BE49-F238E27FC236}">
                <a16:creationId xmlns:a16="http://schemas.microsoft.com/office/drawing/2014/main" id="{02E03C0D-DB33-4279-AF37-F404FA732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653" y="454614"/>
            <a:ext cx="5227640" cy="1146583"/>
          </a:xfrm>
          <a:prstGeom prst="rect">
            <a:avLst/>
          </a:prstGeom>
        </p:spPr>
      </p:pic>
      <mc:AlternateContent xmlns:mc="http://schemas.openxmlformats.org/markup-compatibility/2006" xmlns:p14="http://schemas.microsoft.com/office/powerpoint/2010/main">
        <mc:Choice Requires="p14">
          <p:contentPart p14:bwMode="auto" r:id="rId6">
            <p14:nvContentPartPr>
              <p14:cNvPr id="17" name="墨迹 16">
                <a:extLst>
                  <a:ext uri="{FF2B5EF4-FFF2-40B4-BE49-F238E27FC236}">
                    <a16:creationId xmlns:a16="http://schemas.microsoft.com/office/drawing/2014/main" id="{323DD7A7-3726-4846-9D4F-941E4305D156}"/>
                  </a:ext>
                </a:extLst>
              </p14:cNvPr>
              <p14:cNvContentPartPr/>
              <p14:nvPr/>
            </p14:nvContentPartPr>
            <p14:xfrm>
              <a:off x="6346611" y="367889"/>
              <a:ext cx="5091840" cy="1124280"/>
            </p14:xfrm>
          </p:contentPart>
        </mc:Choice>
        <mc:Fallback xmlns="">
          <p:pic>
            <p:nvPicPr>
              <p:cNvPr id="17" name="墨迹 16">
                <a:extLst>
                  <a:ext uri="{FF2B5EF4-FFF2-40B4-BE49-F238E27FC236}">
                    <a16:creationId xmlns:a16="http://schemas.microsoft.com/office/drawing/2014/main" id="{323DD7A7-3726-4846-9D4F-941E4305D156}"/>
                  </a:ext>
                </a:extLst>
              </p:cNvPr>
              <p:cNvPicPr/>
              <p:nvPr/>
            </p:nvPicPr>
            <p:blipFill>
              <a:blip r:embed="rId7"/>
              <a:stretch>
                <a:fillRect/>
              </a:stretch>
            </p:blipFill>
            <p:spPr>
              <a:xfrm>
                <a:off x="6334011" y="355289"/>
                <a:ext cx="5116680" cy="1149120"/>
              </a:xfrm>
              <a:prstGeom prst="rect">
                <a:avLst/>
              </a:prstGeom>
            </p:spPr>
          </p:pic>
        </mc:Fallback>
      </mc:AlternateContent>
    </p:spTree>
    <p:extLst>
      <p:ext uri="{BB962C8B-B14F-4D97-AF65-F5344CB8AC3E}">
        <p14:creationId xmlns:p14="http://schemas.microsoft.com/office/powerpoint/2010/main" val="31697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F89F9-0AF8-40DD-9A05-2E91F90BC3D4}"/>
              </a:ext>
            </a:extLst>
          </p:cNvPr>
          <p:cNvSpPr>
            <a:spLocks noGrp="1"/>
          </p:cNvSpPr>
          <p:nvPr>
            <p:ph type="title"/>
          </p:nvPr>
        </p:nvSpPr>
        <p:spPr/>
        <p:txBody>
          <a:bodyPr/>
          <a:lstStyle/>
          <a:p>
            <a:r>
              <a:rPr lang="en-US" altLang="zh-CN" dirty="0"/>
              <a:t>Fitting data with error bars</a:t>
            </a:r>
            <a:endParaRPr lang="zh-CN" altLang="en-US" dirty="0"/>
          </a:p>
        </p:txBody>
      </p:sp>
      <p:pic>
        <p:nvPicPr>
          <p:cNvPr id="9" name="图片 8">
            <a:extLst>
              <a:ext uri="{FF2B5EF4-FFF2-40B4-BE49-F238E27FC236}">
                <a16:creationId xmlns:a16="http://schemas.microsoft.com/office/drawing/2014/main" id="{12296930-04EE-4A19-B44A-AD5539D7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88" y="1304390"/>
            <a:ext cx="9257913" cy="2320553"/>
          </a:xfrm>
          <a:prstGeom prst="rect">
            <a:avLst/>
          </a:prstGeom>
        </p:spPr>
      </p:pic>
      <p:pic>
        <p:nvPicPr>
          <p:cNvPr id="11" name="图片 10">
            <a:extLst>
              <a:ext uri="{FF2B5EF4-FFF2-40B4-BE49-F238E27FC236}">
                <a16:creationId xmlns:a16="http://schemas.microsoft.com/office/drawing/2014/main" id="{1B79A662-4D4F-459D-8DA6-881B38EB1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88" y="3628518"/>
            <a:ext cx="3666543" cy="3039784"/>
          </a:xfrm>
          <a:prstGeom prst="rect">
            <a:avLst/>
          </a:prstGeom>
        </p:spPr>
      </p:pic>
      <p:sp>
        <p:nvSpPr>
          <p:cNvPr id="12" name="矩形: 圆角 11">
            <a:extLst>
              <a:ext uri="{FF2B5EF4-FFF2-40B4-BE49-F238E27FC236}">
                <a16:creationId xmlns:a16="http://schemas.microsoft.com/office/drawing/2014/main" id="{47143EEF-D8A8-4518-9FA9-387E01398FC9}"/>
              </a:ext>
            </a:extLst>
          </p:cNvPr>
          <p:cNvSpPr/>
          <p:nvPr/>
        </p:nvSpPr>
        <p:spPr>
          <a:xfrm>
            <a:off x="2018211" y="6381206"/>
            <a:ext cx="535578" cy="3331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9C7C44E8-E401-461D-B953-5DD376095595}"/>
              </a:ext>
            </a:extLst>
          </p:cNvPr>
          <p:cNvSpPr/>
          <p:nvPr/>
        </p:nvSpPr>
        <p:spPr>
          <a:xfrm>
            <a:off x="1500326" y="6533606"/>
            <a:ext cx="1205863" cy="1807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7494BB00-BD65-4CED-8389-CD00469418FC}"/>
              </a:ext>
            </a:extLst>
          </p:cNvPr>
          <p:cNvSpPr txBox="1"/>
          <p:nvPr/>
        </p:nvSpPr>
        <p:spPr>
          <a:xfrm>
            <a:off x="3427631" y="6529643"/>
            <a:ext cx="2768707" cy="369332"/>
          </a:xfrm>
          <a:prstGeom prst="rect">
            <a:avLst/>
          </a:prstGeom>
          <a:noFill/>
        </p:spPr>
        <p:txBody>
          <a:bodyPr wrap="none" rtlCol="0">
            <a:spAutoFit/>
          </a:bodyPr>
          <a:lstStyle/>
          <a:p>
            <a:r>
              <a:rPr lang="en-US" altLang="zh-CN" b="1" dirty="0">
                <a:solidFill>
                  <a:srgbClr val="0066FF"/>
                </a:solidFill>
              </a:rPr>
              <a:t>– Result by Mathematica</a:t>
            </a:r>
            <a:endParaRPr lang="zh-CN" altLang="en-US" b="1" dirty="0">
              <a:solidFill>
                <a:srgbClr val="0066FF"/>
              </a:solidFill>
            </a:endParaRPr>
          </a:p>
        </p:txBody>
      </p:sp>
      <p:pic>
        <p:nvPicPr>
          <p:cNvPr id="16" name="图片 15">
            <a:extLst>
              <a:ext uri="{FF2B5EF4-FFF2-40B4-BE49-F238E27FC236}">
                <a16:creationId xmlns:a16="http://schemas.microsoft.com/office/drawing/2014/main" id="{08F4F3F9-62BB-4FED-8972-429D25AA2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604" y="3010738"/>
            <a:ext cx="4027284" cy="3106939"/>
          </a:xfrm>
          <a:prstGeom prst="rect">
            <a:avLst/>
          </a:prstGeom>
        </p:spPr>
      </p:pic>
      <p:sp>
        <p:nvSpPr>
          <p:cNvPr id="17" name="文本框 16">
            <a:extLst>
              <a:ext uri="{FF2B5EF4-FFF2-40B4-BE49-F238E27FC236}">
                <a16:creationId xmlns:a16="http://schemas.microsoft.com/office/drawing/2014/main" id="{09F76111-768A-4C64-91B0-2A28A0DC1CA8}"/>
              </a:ext>
            </a:extLst>
          </p:cNvPr>
          <p:cNvSpPr txBox="1"/>
          <p:nvPr/>
        </p:nvSpPr>
        <p:spPr>
          <a:xfrm>
            <a:off x="6707425" y="6169709"/>
            <a:ext cx="3220753" cy="646331"/>
          </a:xfrm>
          <a:prstGeom prst="rect">
            <a:avLst/>
          </a:prstGeom>
          <a:noFill/>
        </p:spPr>
        <p:txBody>
          <a:bodyPr wrap="none" rtlCol="0">
            <a:spAutoFit/>
          </a:bodyPr>
          <a:lstStyle/>
          <a:p>
            <a:r>
              <a:rPr lang="en-US" altLang="zh-CN" b="1" dirty="0">
                <a:solidFill>
                  <a:srgbClr val="0066FF"/>
                </a:solidFill>
              </a:rPr>
              <a:t>– Result by Mathematica, </a:t>
            </a:r>
          </a:p>
          <a:p>
            <a:r>
              <a:rPr lang="en-US" altLang="zh-CN" b="1" dirty="0">
                <a:solidFill>
                  <a:srgbClr val="0066FF"/>
                </a:solidFill>
              </a:rPr>
              <a:t>consistent but unreasonable!</a:t>
            </a:r>
            <a:endParaRPr lang="zh-CN" altLang="en-US" b="1" dirty="0">
              <a:solidFill>
                <a:srgbClr val="0066FF"/>
              </a:solidFill>
            </a:endParaRPr>
          </a:p>
        </p:txBody>
      </p:sp>
      <p:sp>
        <p:nvSpPr>
          <p:cNvPr id="18" name="文本框 17">
            <a:extLst>
              <a:ext uri="{FF2B5EF4-FFF2-40B4-BE49-F238E27FC236}">
                <a16:creationId xmlns:a16="http://schemas.microsoft.com/office/drawing/2014/main" id="{A42FD519-1781-4782-9108-A247710E9749}"/>
              </a:ext>
            </a:extLst>
          </p:cNvPr>
          <p:cNvSpPr txBox="1"/>
          <p:nvPr/>
        </p:nvSpPr>
        <p:spPr>
          <a:xfrm>
            <a:off x="9928178" y="3624943"/>
            <a:ext cx="2107796" cy="1200329"/>
          </a:xfrm>
          <a:prstGeom prst="rect">
            <a:avLst/>
          </a:prstGeom>
          <a:noFill/>
        </p:spPr>
        <p:txBody>
          <a:bodyPr wrap="square" rtlCol="0">
            <a:spAutoFit/>
          </a:bodyPr>
          <a:lstStyle/>
          <a:p>
            <a:r>
              <a:rPr lang="en-US" altLang="zh-CN" sz="2400" b="1" dirty="0">
                <a:solidFill>
                  <a:srgbClr val="FF0000"/>
                </a:solidFill>
              </a:rPr>
              <a:t>We must take into account the error bars!</a:t>
            </a:r>
            <a:endParaRPr lang="zh-CN" altLang="en-US" sz="2400" b="1" dirty="0">
              <a:solidFill>
                <a:srgbClr val="FF0000"/>
              </a:solidFill>
            </a:endParaRPr>
          </a:p>
        </p:txBody>
      </p:sp>
    </p:spTree>
    <p:extLst>
      <p:ext uri="{BB962C8B-B14F-4D97-AF65-F5344CB8AC3E}">
        <p14:creationId xmlns:p14="http://schemas.microsoft.com/office/powerpoint/2010/main" val="19750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2652AB-1459-4EA7-8A45-24D7E23DA07C}"/>
              </a:ext>
            </a:extLst>
          </p:cNvPr>
          <p:cNvSpPr>
            <a:spLocks noGrp="1"/>
          </p:cNvSpPr>
          <p:nvPr>
            <p:ph type="title"/>
          </p:nvPr>
        </p:nvSpPr>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DBBD22AF-8E72-4AA7-AED7-2AB624C83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30" y="1321314"/>
            <a:ext cx="9335803" cy="1762371"/>
          </a:xfrm>
          <a:prstGeom prst="rect">
            <a:avLst/>
          </a:prstGeom>
        </p:spPr>
      </p:pic>
      <p:pic>
        <p:nvPicPr>
          <p:cNvPr id="7" name="图片 6">
            <a:extLst>
              <a:ext uri="{FF2B5EF4-FFF2-40B4-BE49-F238E27FC236}">
                <a16:creationId xmlns:a16="http://schemas.microsoft.com/office/drawing/2014/main" id="{5C24BED9-170B-4F24-BB2C-8D964685A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83685"/>
            <a:ext cx="4505954" cy="3667637"/>
          </a:xfrm>
          <a:prstGeom prst="rect">
            <a:avLst/>
          </a:prstGeom>
        </p:spPr>
      </p:pic>
      <p:sp>
        <p:nvSpPr>
          <p:cNvPr id="8" name="矩形: 圆角 7">
            <a:extLst>
              <a:ext uri="{FF2B5EF4-FFF2-40B4-BE49-F238E27FC236}">
                <a16:creationId xmlns:a16="http://schemas.microsoft.com/office/drawing/2014/main" id="{EC677706-D8D8-456A-B13E-39CFFC91EB30}"/>
              </a:ext>
            </a:extLst>
          </p:cNvPr>
          <p:cNvSpPr/>
          <p:nvPr/>
        </p:nvSpPr>
        <p:spPr>
          <a:xfrm>
            <a:off x="1407190" y="6384374"/>
            <a:ext cx="1555028" cy="416134"/>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1FA6FB8-BE84-470F-A263-CA1C47780DD7}"/>
              </a:ext>
            </a:extLst>
          </p:cNvPr>
          <p:cNvSpPr txBox="1"/>
          <p:nvPr/>
        </p:nvSpPr>
        <p:spPr>
          <a:xfrm>
            <a:off x="3573103" y="5871552"/>
            <a:ext cx="2768707" cy="369332"/>
          </a:xfrm>
          <a:prstGeom prst="rect">
            <a:avLst/>
          </a:prstGeom>
          <a:noFill/>
        </p:spPr>
        <p:txBody>
          <a:bodyPr wrap="none" rtlCol="0">
            <a:spAutoFit/>
          </a:bodyPr>
          <a:lstStyle/>
          <a:p>
            <a:r>
              <a:rPr lang="en-US" altLang="zh-CN" b="1" dirty="0">
                <a:solidFill>
                  <a:srgbClr val="0066FF"/>
                </a:solidFill>
              </a:rPr>
              <a:t>– Result by Mathematica</a:t>
            </a:r>
            <a:endParaRPr lang="zh-CN" altLang="en-US" b="1" dirty="0">
              <a:solidFill>
                <a:srgbClr val="0066FF"/>
              </a:solidFill>
            </a:endParaRPr>
          </a:p>
        </p:txBody>
      </p:sp>
      <p:sp>
        <p:nvSpPr>
          <p:cNvPr id="14" name="矩形: 圆角 13">
            <a:extLst>
              <a:ext uri="{FF2B5EF4-FFF2-40B4-BE49-F238E27FC236}">
                <a16:creationId xmlns:a16="http://schemas.microsoft.com/office/drawing/2014/main" id="{EDDC8D5B-C855-461E-A5AA-E9B7ED1007AB}"/>
              </a:ext>
            </a:extLst>
          </p:cNvPr>
          <p:cNvSpPr/>
          <p:nvPr/>
        </p:nvSpPr>
        <p:spPr>
          <a:xfrm>
            <a:off x="5237018" y="2588572"/>
            <a:ext cx="4862946" cy="287859"/>
          </a:xfrm>
          <a:prstGeom prst="round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A1115484-36FB-4A4E-874D-48E241BF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737" y="0"/>
            <a:ext cx="5541263" cy="4419600"/>
          </a:xfrm>
          <a:prstGeom prst="rect">
            <a:avLst/>
          </a:prstGeom>
        </p:spPr>
      </p:pic>
      <p:pic>
        <p:nvPicPr>
          <p:cNvPr id="13" name="图片 12">
            <a:extLst>
              <a:ext uri="{FF2B5EF4-FFF2-40B4-BE49-F238E27FC236}">
                <a16:creationId xmlns:a16="http://schemas.microsoft.com/office/drawing/2014/main" id="{E0C899D3-616C-402E-A7AA-E1940096B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467" y="2812256"/>
            <a:ext cx="5433880" cy="4112572"/>
          </a:xfrm>
          <a:prstGeom prst="rect">
            <a:avLst/>
          </a:prstGeom>
        </p:spPr>
      </p:pic>
      <p:sp>
        <p:nvSpPr>
          <p:cNvPr id="15" name="文本框 14">
            <a:extLst>
              <a:ext uri="{FF2B5EF4-FFF2-40B4-BE49-F238E27FC236}">
                <a16:creationId xmlns:a16="http://schemas.microsoft.com/office/drawing/2014/main" id="{BEC1338A-8519-4A81-9ED0-14F023DCBB23}"/>
              </a:ext>
            </a:extLst>
          </p:cNvPr>
          <p:cNvSpPr txBox="1"/>
          <p:nvPr/>
        </p:nvSpPr>
        <p:spPr>
          <a:xfrm>
            <a:off x="1494034" y="3425726"/>
            <a:ext cx="10074209" cy="1077218"/>
          </a:xfrm>
          <a:prstGeom prst="rect">
            <a:avLst/>
          </a:prstGeom>
          <a:solidFill>
            <a:schemeClr val="bg1">
              <a:lumMod val="75000"/>
              <a:alpha val="50000"/>
            </a:schemeClr>
          </a:solidFill>
          <a:ln>
            <a:solidFill>
              <a:srgbClr val="FFFF00"/>
            </a:solidFill>
          </a:ln>
          <a:scene3d>
            <a:camera prst="orthographicFront">
              <a:rot lat="0" lon="0" rev="1200000"/>
            </a:camera>
            <a:lightRig rig="threePt" dir="t"/>
          </a:scene3d>
        </p:spPr>
        <p:txBody>
          <a:bodyPr wrap="square" rtlCol="0">
            <a:spAutoFit/>
          </a:bodyPr>
          <a:lstStyle/>
          <a:p>
            <a:r>
              <a:rPr lang="en-US" altLang="zh-CN" sz="3200" b="1" dirty="0">
                <a:solidFill>
                  <a:srgbClr val="FF0000"/>
                </a:solidFill>
              </a:rPr>
              <a:t>The best fit values agree, but how about the parameter uncertainties?</a:t>
            </a:r>
            <a:endParaRPr lang="zh-CN" altLang="en-US" sz="3200" b="1" dirty="0">
              <a:solidFill>
                <a:srgbClr val="FF0000"/>
              </a:solidFill>
            </a:endParaRPr>
          </a:p>
        </p:txBody>
      </p:sp>
    </p:spTree>
    <p:extLst>
      <p:ext uri="{BB962C8B-B14F-4D97-AF65-F5344CB8AC3E}">
        <p14:creationId xmlns:p14="http://schemas.microsoft.com/office/powerpoint/2010/main" val="10693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9BD6CF-8387-4417-9E2C-E46AB83A6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467" y="2812256"/>
            <a:ext cx="5433880" cy="4112572"/>
          </a:xfrm>
          <a:prstGeom prst="rect">
            <a:avLst/>
          </a:prstGeom>
        </p:spPr>
      </p:pic>
      <p:grpSp>
        <p:nvGrpSpPr>
          <p:cNvPr id="11" name="组合 10">
            <a:extLst>
              <a:ext uri="{FF2B5EF4-FFF2-40B4-BE49-F238E27FC236}">
                <a16:creationId xmlns:a16="http://schemas.microsoft.com/office/drawing/2014/main" id="{10D24AF0-DEE0-4768-BB2D-D7786A7B1693}"/>
              </a:ext>
            </a:extLst>
          </p:cNvPr>
          <p:cNvGrpSpPr/>
          <p:nvPr/>
        </p:nvGrpSpPr>
        <p:grpSpPr>
          <a:xfrm>
            <a:off x="912011" y="1304896"/>
            <a:ext cx="9412013" cy="1962424"/>
            <a:chOff x="912011" y="1304896"/>
            <a:chExt cx="9412013" cy="1962424"/>
          </a:xfrm>
        </p:grpSpPr>
        <p:pic>
          <p:nvPicPr>
            <p:cNvPr id="8" name="图片 7">
              <a:extLst>
                <a:ext uri="{FF2B5EF4-FFF2-40B4-BE49-F238E27FC236}">
                  <a16:creationId xmlns:a16="http://schemas.microsoft.com/office/drawing/2014/main" id="{6F8DD9F0-94B2-4181-8639-61BF64871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11" y="1304896"/>
              <a:ext cx="9412013" cy="1962424"/>
            </a:xfrm>
            <a:prstGeom prst="rect">
              <a:avLst/>
            </a:prstGeom>
          </p:spPr>
        </p:pic>
        <p:sp>
          <p:nvSpPr>
            <p:cNvPr id="10" name="矩形: 圆角 9">
              <a:extLst>
                <a:ext uri="{FF2B5EF4-FFF2-40B4-BE49-F238E27FC236}">
                  <a16:creationId xmlns:a16="http://schemas.microsoft.com/office/drawing/2014/main" id="{E532D0C1-F237-4A5F-93C9-E4544593EEBE}"/>
                </a:ext>
              </a:extLst>
            </p:cNvPr>
            <p:cNvSpPr/>
            <p:nvPr/>
          </p:nvSpPr>
          <p:spPr>
            <a:xfrm>
              <a:off x="5271653" y="2636938"/>
              <a:ext cx="4856019" cy="279443"/>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A572116F-CB59-4E18-8F75-52D9017D7116}"/>
              </a:ext>
            </a:extLst>
          </p:cNvPr>
          <p:cNvSpPr>
            <a:spLocks noGrp="1"/>
          </p:cNvSpPr>
          <p:nvPr>
            <p:ph type="title"/>
          </p:nvPr>
        </p:nvSpPr>
        <p:spPr/>
        <p:txBody>
          <a:bodyPr/>
          <a:lstStyle/>
          <a:p>
            <a:r>
              <a:rPr lang="en-US" altLang="zh-CN" dirty="0"/>
              <a:t>Fit data with error bars</a:t>
            </a:r>
            <a:endParaRPr lang="zh-CN" altLang="en-US" dirty="0"/>
          </a:p>
        </p:txBody>
      </p:sp>
      <p:sp>
        <p:nvSpPr>
          <p:cNvPr id="9" name="矩形: 圆角 8">
            <a:extLst>
              <a:ext uri="{FF2B5EF4-FFF2-40B4-BE49-F238E27FC236}">
                <a16:creationId xmlns:a16="http://schemas.microsoft.com/office/drawing/2014/main" id="{8E406B2F-9573-4E73-B53C-8B27C82874BA}"/>
              </a:ext>
            </a:extLst>
          </p:cNvPr>
          <p:cNvSpPr/>
          <p:nvPr/>
        </p:nvSpPr>
        <p:spPr>
          <a:xfrm>
            <a:off x="1503218" y="2860964"/>
            <a:ext cx="2514600" cy="228600"/>
          </a:xfrm>
          <a:prstGeom prst="round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1045316E-66C8-4817-85A2-C1ABBC093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147135"/>
            <a:ext cx="4620270" cy="3667637"/>
          </a:xfrm>
          <a:prstGeom prst="rect">
            <a:avLst/>
          </a:prstGeom>
        </p:spPr>
      </p:pic>
      <p:sp>
        <p:nvSpPr>
          <p:cNvPr id="14" name="矩形: 圆角 13">
            <a:extLst>
              <a:ext uri="{FF2B5EF4-FFF2-40B4-BE49-F238E27FC236}">
                <a16:creationId xmlns:a16="http://schemas.microsoft.com/office/drawing/2014/main" id="{517995BC-D1FB-4FBF-9039-D158B9911F80}"/>
              </a:ext>
            </a:extLst>
          </p:cNvPr>
          <p:cNvSpPr/>
          <p:nvPr/>
        </p:nvSpPr>
        <p:spPr>
          <a:xfrm>
            <a:off x="1069692" y="6378574"/>
            <a:ext cx="1904327" cy="479425"/>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BE219E5-78BD-40F7-BF0F-A0AEAF76F1E5}"/>
              </a:ext>
            </a:extLst>
          </p:cNvPr>
          <p:cNvSpPr txBox="1"/>
          <p:nvPr/>
        </p:nvSpPr>
        <p:spPr>
          <a:xfrm>
            <a:off x="1494034" y="3425726"/>
            <a:ext cx="10074209" cy="1077218"/>
          </a:xfrm>
          <a:prstGeom prst="rect">
            <a:avLst/>
          </a:prstGeom>
          <a:solidFill>
            <a:schemeClr val="bg1">
              <a:lumMod val="75000"/>
              <a:alpha val="50000"/>
            </a:schemeClr>
          </a:solidFill>
          <a:ln>
            <a:solidFill>
              <a:srgbClr val="FFFF00"/>
            </a:solidFill>
          </a:ln>
          <a:scene3d>
            <a:camera prst="orthographicFront">
              <a:rot lat="0" lon="0" rev="1200000"/>
            </a:camera>
            <a:lightRig rig="threePt" dir="t"/>
          </a:scene3d>
        </p:spPr>
        <p:txBody>
          <a:bodyPr wrap="square" rtlCol="0">
            <a:spAutoFit/>
          </a:bodyPr>
          <a:lstStyle/>
          <a:p>
            <a:r>
              <a:rPr lang="en-US" altLang="zh-CN" sz="3200" b="1" dirty="0">
                <a:solidFill>
                  <a:srgbClr val="FF0000"/>
                </a:solidFill>
              </a:rPr>
              <a:t>Now the two </a:t>
            </a:r>
            <a:r>
              <a:rPr lang="en-US" altLang="zh-CN" sz="3200" b="1" dirty="0" err="1">
                <a:solidFill>
                  <a:srgbClr val="FF0000"/>
                </a:solidFill>
              </a:rPr>
              <a:t>softwares</a:t>
            </a:r>
            <a:r>
              <a:rPr lang="en-US" altLang="zh-CN" sz="3200" b="1" dirty="0">
                <a:solidFill>
                  <a:srgbClr val="FF0000"/>
                </a:solidFill>
              </a:rPr>
              <a:t> agree. But what does this result mean?</a:t>
            </a:r>
            <a:endParaRPr lang="zh-CN" altLang="en-US" sz="3200" b="1" dirty="0">
              <a:solidFill>
                <a:srgbClr val="FF0000"/>
              </a:solidFill>
            </a:endParaRPr>
          </a:p>
        </p:txBody>
      </p:sp>
    </p:spTree>
    <p:extLst>
      <p:ext uri="{BB962C8B-B14F-4D97-AF65-F5344CB8AC3E}">
        <p14:creationId xmlns:p14="http://schemas.microsoft.com/office/powerpoint/2010/main" val="6756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19F42-C16E-49D5-AB72-5B3B1B9CA9EC}"/>
              </a:ext>
            </a:extLst>
          </p:cNvPr>
          <p:cNvSpPr>
            <a:spLocks noGrp="1"/>
          </p:cNvSpPr>
          <p:nvPr>
            <p:ph type="title"/>
          </p:nvPr>
        </p:nvSpPr>
        <p:spPr>
          <a:xfrm>
            <a:off x="790852" y="-220801"/>
            <a:ext cx="10515600" cy="1325563"/>
          </a:xfrm>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609F6EC6-1B06-4FA3-A814-144FBB58A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52" y="711879"/>
            <a:ext cx="9354856" cy="1971950"/>
          </a:xfrm>
          <a:prstGeom prst="rect">
            <a:avLst/>
          </a:prstGeom>
        </p:spPr>
      </p:pic>
      <p:pic>
        <p:nvPicPr>
          <p:cNvPr id="7" name="图片 6">
            <a:extLst>
              <a:ext uri="{FF2B5EF4-FFF2-40B4-BE49-F238E27FC236}">
                <a16:creationId xmlns:a16="http://schemas.microsoft.com/office/drawing/2014/main" id="{B39CEDB0-BE18-428C-A892-2DEE251DC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52" y="2683829"/>
            <a:ext cx="4505954" cy="3972479"/>
          </a:xfrm>
          <a:prstGeom prst="rect">
            <a:avLst/>
          </a:prstGeom>
        </p:spPr>
      </p:pic>
      <p:sp>
        <p:nvSpPr>
          <p:cNvPr id="8" name="文本框 7">
            <a:extLst>
              <a:ext uri="{FF2B5EF4-FFF2-40B4-BE49-F238E27FC236}">
                <a16:creationId xmlns:a16="http://schemas.microsoft.com/office/drawing/2014/main" id="{D7B6BDBD-7999-483D-955A-5204E80A429C}"/>
              </a:ext>
            </a:extLst>
          </p:cNvPr>
          <p:cNvSpPr txBox="1"/>
          <p:nvPr/>
        </p:nvSpPr>
        <p:spPr>
          <a:xfrm>
            <a:off x="5974672" y="2524031"/>
            <a:ext cx="5903650" cy="2308324"/>
          </a:xfrm>
          <a:prstGeom prst="rect">
            <a:avLst/>
          </a:prstGeom>
          <a:noFill/>
        </p:spPr>
        <p:txBody>
          <a:bodyPr wrap="square" rtlCol="0">
            <a:spAutoFit/>
          </a:bodyPr>
          <a:lstStyle/>
          <a:p>
            <a:r>
              <a:rPr lang="en-US" altLang="zh-CN" sz="2000" b="1" dirty="0">
                <a:solidFill>
                  <a:srgbClr val="3333CC"/>
                </a:solidFill>
                <a:latin typeface="宋体" panose="02010600030101010101" pitchFamily="2" charset="-122"/>
                <a:ea typeface="宋体" panose="02010600030101010101" pitchFamily="2" charset="-122"/>
              </a:rPr>
              <a:t>Data error bars </a:t>
            </a:r>
            <a:r>
              <a:rPr lang="zh-CN" altLang="en-US" sz="2000" b="1" dirty="0">
                <a:solidFill>
                  <a:srgbClr val="3333CC"/>
                </a:solidFill>
                <a:latin typeface="宋体" panose="02010600030101010101" pitchFamily="2" charset="-122"/>
                <a:ea typeface="宋体" panose="02010600030101010101" pitchFamily="2" charset="-122"/>
              </a:rPr>
              <a:t>增大到</a:t>
            </a:r>
            <a:r>
              <a:rPr lang="en-US" altLang="zh-CN" sz="2000" b="1" dirty="0">
                <a:solidFill>
                  <a:srgbClr val="3333CC"/>
                </a:solidFill>
                <a:latin typeface="宋体" panose="02010600030101010101" pitchFamily="2" charset="-122"/>
                <a:ea typeface="宋体" panose="02010600030101010101" pitchFamily="2" charset="-122"/>
              </a:rPr>
              <a:t>2</a:t>
            </a:r>
            <a:r>
              <a:rPr lang="zh-CN" altLang="en-US" sz="2000" b="1" dirty="0">
                <a:solidFill>
                  <a:srgbClr val="3333CC"/>
                </a:solidFill>
                <a:latin typeface="宋体" panose="02010600030101010101" pitchFamily="2" charset="-122"/>
                <a:ea typeface="宋体" panose="02010600030101010101" pitchFamily="2" charset="-122"/>
              </a:rPr>
              <a:t>倍，</a:t>
            </a:r>
            <a:endParaRPr lang="en-US" altLang="zh-CN" sz="2000" b="1" dirty="0">
              <a:solidFill>
                <a:srgbClr val="3333CC"/>
              </a:solidFill>
              <a:latin typeface="宋体" panose="02010600030101010101" pitchFamily="2" charset="-122"/>
              <a:ea typeface="宋体" panose="02010600030101010101" pitchFamily="2" charset="-122"/>
            </a:endParaRPr>
          </a:p>
          <a:p>
            <a:r>
              <a:rPr lang="zh-CN" altLang="en-US" sz="2000" b="1" dirty="0">
                <a:solidFill>
                  <a:srgbClr val="3333CC"/>
                </a:solidFill>
                <a:latin typeface="宋体" panose="02010600030101010101" pitchFamily="2" charset="-122"/>
                <a:ea typeface="宋体" panose="02010600030101010101" pitchFamily="2" charset="-122"/>
              </a:rPr>
              <a:t>导至</a:t>
            </a:r>
            <a:r>
              <a:rPr lang="en-US" altLang="zh-CN" sz="2000" b="1" dirty="0">
                <a:solidFill>
                  <a:srgbClr val="3333CC"/>
                </a:solidFill>
                <a:latin typeface="宋体" panose="02010600030101010101" pitchFamily="2" charset="-122"/>
                <a:ea typeface="宋体" panose="02010600030101010101" pitchFamily="2" charset="-122"/>
              </a:rPr>
              <a:t>fitting parameter</a:t>
            </a:r>
            <a:r>
              <a:rPr lang="zh-CN" altLang="en-US" sz="2000" b="1" dirty="0">
                <a:solidFill>
                  <a:srgbClr val="3333CC"/>
                </a:solidFill>
                <a:latin typeface="宋体" panose="02010600030101010101" pitchFamily="2" charset="-122"/>
                <a:ea typeface="宋体" panose="02010600030101010101" pitchFamily="2" charset="-122"/>
              </a:rPr>
              <a:t>的不确定度也增大到两倍</a:t>
            </a:r>
            <a:endParaRPr lang="en-US" altLang="zh-CN" sz="2000" b="1" dirty="0">
              <a:solidFill>
                <a:srgbClr val="3333CC"/>
              </a:solidFill>
              <a:latin typeface="宋体" panose="02010600030101010101" pitchFamily="2" charset="-122"/>
              <a:ea typeface="宋体" panose="02010600030101010101" pitchFamily="2" charset="-122"/>
            </a:endParaRPr>
          </a:p>
          <a:p>
            <a:r>
              <a:rPr lang="en-US" altLang="zh-CN" sz="2000" b="1" dirty="0">
                <a:solidFill>
                  <a:srgbClr val="3333CC"/>
                </a:solidFill>
                <a:latin typeface="宋体" panose="02010600030101010101" pitchFamily="2" charset="-122"/>
                <a:ea typeface="宋体" panose="02010600030101010101" pitchFamily="2" charset="-122"/>
              </a:rPr>
              <a:t>As expected!</a:t>
            </a:r>
          </a:p>
          <a:p>
            <a:endParaRPr lang="en-US" altLang="zh-CN" sz="2000" b="1" dirty="0">
              <a:solidFill>
                <a:srgbClr val="3333CC"/>
              </a:solidFill>
              <a:latin typeface="宋体" panose="02010600030101010101" pitchFamily="2" charset="-122"/>
              <a:ea typeface="宋体" panose="02010600030101010101" pitchFamily="2" charset="-122"/>
            </a:endParaRPr>
          </a:p>
          <a:p>
            <a:r>
              <a:rPr lang="zh-CN" altLang="en-US" sz="3200" b="1" dirty="0">
                <a:solidFill>
                  <a:srgbClr val="FF0000"/>
                </a:solidFill>
                <a:latin typeface="宋体" panose="02010600030101010101" pitchFamily="2" charset="-122"/>
                <a:ea typeface="宋体" panose="02010600030101010101" pitchFamily="2" charset="-122"/>
              </a:rPr>
              <a:t>但是，如果</a:t>
            </a:r>
            <a:r>
              <a:rPr lang="en-US" altLang="zh-CN" sz="3200" b="1" dirty="0">
                <a:solidFill>
                  <a:srgbClr val="FF0000"/>
                </a:solidFill>
                <a:latin typeface="宋体" panose="02010600030101010101" pitchFamily="2" charset="-122"/>
                <a:ea typeface="宋体" panose="02010600030101010101" pitchFamily="2" charset="-122"/>
              </a:rPr>
              <a:t>data error bars</a:t>
            </a:r>
            <a:r>
              <a:rPr lang="zh-CN" altLang="en-US" sz="3200" b="1" dirty="0">
                <a:solidFill>
                  <a:srgbClr val="FF0000"/>
                </a:solidFill>
                <a:latin typeface="宋体" panose="02010600030101010101" pitchFamily="2" charset="-122"/>
                <a:ea typeface="宋体" panose="02010600030101010101" pitchFamily="2" charset="-122"/>
              </a:rPr>
              <a:t>减小</a:t>
            </a:r>
            <a:r>
              <a:rPr lang="en-US" altLang="zh-CN" sz="3200" b="1" dirty="0">
                <a:solidFill>
                  <a:srgbClr val="FF0000"/>
                </a:solidFill>
                <a:latin typeface="宋体" panose="02010600030101010101" pitchFamily="2" charset="-122"/>
                <a:ea typeface="宋体" panose="02010600030101010101" pitchFamily="2" charset="-122"/>
              </a:rPr>
              <a:t>100</a:t>
            </a:r>
            <a:r>
              <a:rPr lang="zh-CN" altLang="en-US" sz="3200" b="1" dirty="0">
                <a:solidFill>
                  <a:srgbClr val="FF0000"/>
                </a:solidFill>
                <a:latin typeface="宋体" panose="02010600030101010101" pitchFamily="2" charset="-122"/>
                <a:ea typeface="宋体" panose="02010600030101010101" pitchFamily="2" charset="-122"/>
              </a:rPr>
              <a:t>倍呢？</a:t>
            </a:r>
            <a:endParaRPr lang="en-US" altLang="zh-CN" sz="32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706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E4808D-C35B-44F7-BCB0-B18C456A821E}"/>
              </a:ext>
            </a:extLst>
          </p:cNvPr>
          <p:cNvSpPr>
            <a:spLocks noGrp="1"/>
          </p:cNvSpPr>
          <p:nvPr>
            <p:ph type="title"/>
          </p:nvPr>
        </p:nvSpPr>
        <p:spPr>
          <a:xfrm>
            <a:off x="838200" y="-167535"/>
            <a:ext cx="10515600" cy="1325563"/>
          </a:xfrm>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E9BF5A58-0236-4183-9FE3-ED1B7F644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9259"/>
            <a:ext cx="9459645" cy="1981477"/>
          </a:xfrm>
          <a:prstGeom prst="rect">
            <a:avLst/>
          </a:prstGeom>
        </p:spPr>
      </p:pic>
      <p:pic>
        <p:nvPicPr>
          <p:cNvPr id="7" name="图片 6">
            <a:extLst>
              <a:ext uri="{FF2B5EF4-FFF2-40B4-BE49-F238E27FC236}">
                <a16:creationId xmlns:a16="http://schemas.microsoft.com/office/drawing/2014/main" id="{23AA1C18-81FF-48EC-9BE1-9F265EB1D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14047"/>
            <a:ext cx="4496427" cy="4143953"/>
          </a:xfrm>
          <a:prstGeom prst="rect">
            <a:avLst/>
          </a:prstGeom>
        </p:spPr>
      </p:pic>
      <p:sp>
        <p:nvSpPr>
          <p:cNvPr id="8" name="矩形 7">
            <a:extLst>
              <a:ext uri="{FF2B5EF4-FFF2-40B4-BE49-F238E27FC236}">
                <a16:creationId xmlns:a16="http://schemas.microsoft.com/office/drawing/2014/main" id="{C7259630-3C8E-44FD-B2DE-41489F07A513}"/>
              </a:ext>
            </a:extLst>
          </p:cNvPr>
          <p:cNvSpPr/>
          <p:nvPr/>
        </p:nvSpPr>
        <p:spPr>
          <a:xfrm>
            <a:off x="5400582" y="2714047"/>
            <a:ext cx="6335698" cy="4401205"/>
          </a:xfrm>
          <a:prstGeom prst="rect">
            <a:avLst/>
          </a:prstGeom>
        </p:spPr>
        <p:txBody>
          <a:bodyPr wrap="square">
            <a:spAutoFit/>
          </a:bodyPr>
          <a:lstStyle/>
          <a:p>
            <a:r>
              <a:rPr lang="en-US" altLang="zh-CN" b="1" dirty="0">
                <a:solidFill>
                  <a:srgbClr val="3333CC"/>
                </a:solidFill>
                <a:latin typeface="宋体" panose="02010600030101010101" pitchFamily="2" charset="-122"/>
                <a:ea typeface="宋体" panose="02010600030101010101" pitchFamily="2" charset="-122"/>
              </a:rPr>
              <a:t>Data error bars </a:t>
            </a:r>
            <a:r>
              <a:rPr lang="zh-CN" altLang="en-US" b="1" dirty="0">
                <a:solidFill>
                  <a:srgbClr val="3333CC"/>
                </a:solidFill>
                <a:latin typeface="宋体" panose="02010600030101010101" pitchFamily="2" charset="-122"/>
                <a:ea typeface="宋体" panose="02010600030101010101" pitchFamily="2" charset="-122"/>
              </a:rPr>
              <a:t>减小到</a:t>
            </a:r>
            <a:r>
              <a:rPr lang="en-US" altLang="zh-CN" b="1" dirty="0">
                <a:solidFill>
                  <a:srgbClr val="3333CC"/>
                </a:solidFill>
                <a:latin typeface="宋体" panose="02010600030101010101" pitchFamily="2" charset="-122"/>
                <a:ea typeface="宋体" panose="02010600030101010101" pitchFamily="2" charset="-122"/>
              </a:rPr>
              <a:t>1%</a:t>
            </a:r>
            <a:r>
              <a:rPr lang="zh-CN" altLang="en-US" b="1" dirty="0">
                <a:solidFill>
                  <a:srgbClr val="3333CC"/>
                </a:solidFill>
                <a:latin typeface="宋体" panose="02010600030101010101" pitchFamily="2" charset="-122"/>
                <a:ea typeface="宋体" panose="02010600030101010101" pitchFamily="2" charset="-122"/>
              </a:rPr>
              <a:t>，</a:t>
            </a:r>
            <a:endParaRPr lang="en-US" altLang="zh-CN" b="1" dirty="0">
              <a:solidFill>
                <a:srgbClr val="3333CC"/>
              </a:solidFill>
              <a:latin typeface="宋体" panose="02010600030101010101" pitchFamily="2" charset="-122"/>
              <a:ea typeface="宋体" panose="02010600030101010101" pitchFamily="2" charset="-122"/>
            </a:endParaRPr>
          </a:p>
          <a:p>
            <a:r>
              <a:rPr lang="zh-CN" altLang="en-US" b="1" dirty="0">
                <a:solidFill>
                  <a:srgbClr val="FF0000"/>
                </a:solidFill>
                <a:latin typeface="宋体" panose="02010600030101010101" pitchFamily="2" charset="-122"/>
                <a:ea typeface="宋体" panose="02010600030101010101" pitchFamily="2" charset="-122"/>
              </a:rPr>
              <a:t>居然导致</a:t>
            </a:r>
            <a:r>
              <a:rPr lang="en-US" altLang="zh-CN" b="1" dirty="0">
                <a:solidFill>
                  <a:srgbClr val="FF0000"/>
                </a:solidFill>
                <a:latin typeface="宋体" panose="02010600030101010101" pitchFamily="2" charset="-122"/>
                <a:ea typeface="宋体" panose="02010600030101010101" pitchFamily="2" charset="-122"/>
              </a:rPr>
              <a:t>fitting parameter</a:t>
            </a:r>
            <a:r>
              <a:rPr lang="zh-CN" altLang="en-US" b="1" dirty="0">
                <a:solidFill>
                  <a:srgbClr val="FF0000"/>
                </a:solidFill>
                <a:latin typeface="宋体" panose="02010600030101010101" pitchFamily="2" charset="-122"/>
                <a:ea typeface="宋体" panose="02010600030101010101" pitchFamily="2" charset="-122"/>
              </a:rPr>
              <a:t>的不确定度也减小到</a:t>
            </a:r>
            <a:r>
              <a:rPr lang="en-US" altLang="zh-CN" b="1" dirty="0">
                <a:solidFill>
                  <a:srgbClr val="FF0000"/>
                </a:solidFill>
                <a:latin typeface="宋体" panose="02010600030101010101" pitchFamily="2" charset="-122"/>
                <a:ea typeface="宋体" panose="02010600030101010101" pitchFamily="2" charset="-122"/>
              </a:rPr>
              <a:t>1%</a:t>
            </a:r>
            <a:r>
              <a:rPr lang="zh-CN" altLang="en-US" b="1" dirty="0">
                <a:solidFill>
                  <a:srgbClr val="FF0000"/>
                </a:solidFill>
                <a:latin typeface="宋体" panose="02010600030101010101" pitchFamily="2" charset="-122"/>
                <a:ea typeface="宋体" panose="02010600030101010101" pitchFamily="2" charset="-122"/>
              </a:rPr>
              <a:t>！这可不是一个好的</a:t>
            </a:r>
            <a:r>
              <a:rPr lang="en-US" altLang="zh-CN" b="1" dirty="0">
                <a:solidFill>
                  <a:srgbClr val="FF0000"/>
                </a:solidFill>
                <a:latin typeface="宋体" panose="02010600030101010101" pitchFamily="2" charset="-122"/>
                <a:ea typeface="宋体" panose="02010600030101010101" pitchFamily="2" charset="-122"/>
              </a:rPr>
              <a:t>fitting</a:t>
            </a:r>
            <a:r>
              <a:rPr lang="zh-CN" altLang="en-US" b="1" dirty="0">
                <a:solidFill>
                  <a:srgbClr val="FF0000"/>
                </a:solidFill>
                <a:latin typeface="宋体" panose="02010600030101010101" pitchFamily="2" charset="-122"/>
                <a:ea typeface="宋体" panose="02010600030101010101" pitchFamily="2" charset="-122"/>
              </a:rPr>
              <a:t>！</a:t>
            </a:r>
            <a:endParaRPr lang="en-US" altLang="zh-CN" b="1" dirty="0">
              <a:solidFill>
                <a:srgbClr val="FF0000"/>
              </a:solidFill>
              <a:latin typeface="宋体" panose="02010600030101010101" pitchFamily="2" charset="-122"/>
              <a:ea typeface="宋体" panose="02010600030101010101" pitchFamily="2" charset="-122"/>
            </a:endParaRPr>
          </a:p>
          <a:p>
            <a:r>
              <a:rPr lang="zh-CN" altLang="en-US" b="1" dirty="0">
                <a:solidFill>
                  <a:srgbClr val="FF0000"/>
                </a:solidFill>
                <a:latin typeface="宋体" panose="02010600030101010101" pitchFamily="2" charset="-122"/>
                <a:ea typeface="宋体" panose="02010600030101010101" pitchFamily="2" charset="-122"/>
              </a:rPr>
              <a:t>最后两个点虽然因为</a:t>
            </a:r>
            <a:r>
              <a:rPr lang="en-US" altLang="zh-CN" b="1" dirty="0">
                <a:solidFill>
                  <a:srgbClr val="FF0000"/>
                </a:solidFill>
                <a:latin typeface="宋体" panose="02010600030101010101" pitchFamily="2" charset="-122"/>
                <a:ea typeface="宋体" panose="02010600030101010101" pitchFamily="2" charset="-122"/>
              </a:rPr>
              <a:t>error bars</a:t>
            </a:r>
            <a:r>
              <a:rPr lang="zh-CN" altLang="en-US" b="1" dirty="0">
                <a:solidFill>
                  <a:srgbClr val="FF0000"/>
                </a:solidFill>
                <a:latin typeface="宋体" panose="02010600030101010101" pitchFamily="2" charset="-122"/>
                <a:ea typeface="宋体" panose="02010600030101010101" pitchFamily="2" charset="-122"/>
              </a:rPr>
              <a:t>相对较大，导致对拟合参数最佳值没什么贡献，但它们明显是在拟合所得模型的</a:t>
            </a:r>
            <a:r>
              <a:rPr lang="en-US" altLang="zh-CN" b="1" dirty="0">
                <a:solidFill>
                  <a:srgbClr val="FF0000"/>
                </a:solidFill>
                <a:latin typeface="宋体" panose="02010600030101010101" pitchFamily="2" charset="-122"/>
                <a:ea typeface="宋体" panose="02010600030101010101" pitchFamily="2" charset="-122"/>
              </a:rPr>
              <a:t>3 Sigma</a:t>
            </a:r>
            <a:r>
              <a:rPr lang="zh-CN" altLang="en-US" b="1" dirty="0">
                <a:solidFill>
                  <a:srgbClr val="FF0000"/>
                </a:solidFill>
                <a:latin typeface="宋体" panose="02010600030101010101" pitchFamily="2" charset="-122"/>
                <a:ea typeface="宋体" panose="02010600030101010101" pitchFamily="2" charset="-122"/>
              </a:rPr>
              <a:t>区间之外的！它们对</a:t>
            </a:r>
            <a:r>
              <a:rPr lang="en-US" altLang="zh-CN" b="1" dirty="0">
                <a:solidFill>
                  <a:srgbClr val="FF0000"/>
                </a:solidFill>
                <a:latin typeface="宋体" panose="02010600030101010101" pitchFamily="2" charset="-122"/>
                <a:ea typeface="宋体" panose="02010600030101010101" pitchFamily="2" charset="-122"/>
              </a:rPr>
              <a:t>\chi^2</a:t>
            </a:r>
            <a:r>
              <a:rPr lang="zh-CN" altLang="en-US" b="1" dirty="0">
                <a:solidFill>
                  <a:srgbClr val="FF0000"/>
                </a:solidFill>
                <a:latin typeface="宋体" panose="02010600030101010101" pitchFamily="2" charset="-122"/>
                <a:ea typeface="宋体" panose="02010600030101010101" pitchFamily="2" charset="-122"/>
              </a:rPr>
              <a:t>值有贡献！这是一个</a:t>
            </a:r>
            <a:r>
              <a:rPr lang="en-US" altLang="zh-CN" b="1" dirty="0">
                <a:solidFill>
                  <a:srgbClr val="FF0000"/>
                </a:solidFill>
                <a:latin typeface="宋体" panose="02010600030101010101" pitchFamily="2" charset="-122"/>
                <a:ea typeface="宋体" panose="02010600030101010101" pitchFamily="2" charset="-122"/>
              </a:rPr>
              <a:t>bad fit!</a:t>
            </a:r>
          </a:p>
          <a:p>
            <a:r>
              <a:rPr lang="en-US" altLang="zh-CN" b="1" dirty="0">
                <a:solidFill>
                  <a:srgbClr val="FF0000"/>
                </a:solidFill>
                <a:latin typeface="宋体" panose="02010600030101010101" pitchFamily="2" charset="-122"/>
                <a:ea typeface="宋体" panose="02010600030101010101" pitchFamily="2" charset="-122"/>
              </a:rPr>
              <a:t>Bad fit …</a:t>
            </a:r>
            <a:r>
              <a:rPr lang="zh-CN" altLang="en-US" b="1" dirty="0">
                <a:solidFill>
                  <a:srgbClr val="FF0000"/>
                </a:solidFill>
                <a:latin typeface="宋体" panose="02010600030101010101" pitchFamily="2" charset="-122"/>
                <a:ea typeface="宋体" panose="02010600030101010101" pitchFamily="2" charset="-122"/>
              </a:rPr>
              <a:t>，</a:t>
            </a:r>
            <a:r>
              <a:rPr lang="zh-CN" altLang="en-US" sz="2800" b="1" u="sng" dirty="0">
                <a:solidFill>
                  <a:srgbClr val="FF0000"/>
                </a:solidFill>
                <a:latin typeface="宋体" panose="02010600030101010101" pitchFamily="2" charset="-122"/>
                <a:ea typeface="宋体" panose="02010600030101010101" pitchFamily="2" charset="-122"/>
              </a:rPr>
              <a:t>如果我们的模型没有问题的话</a:t>
            </a:r>
            <a:r>
              <a:rPr lang="zh-CN" altLang="en-US" sz="2800" b="1" dirty="0">
                <a:solidFill>
                  <a:srgbClr val="FF0000"/>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就说明我们的数据之</a:t>
            </a:r>
            <a:r>
              <a:rPr lang="en-US" altLang="zh-CN" b="1" dirty="0">
                <a:solidFill>
                  <a:srgbClr val="FF0000"/>
                </a:solidFill>
                <a:latin typeface="宋体" panose="02010600030101010101" pitchFamily="2" charset="-122"/>
                <a:ea typeface="宋体" panose="02010600030101010101" pitchFamily="2" charset="-122"/>
              </a:rPr>
              <a:t>error bars</a:t>
            </a:r>
            <a:r>
              <a:rPr lang="zh-CN" altLang="en-US" b="1" dirty="0">
                <a:solidFill>
                  <a:srgbClr val="FF0000"/>
                </a:solidFill>
                <a:latin typeface="宋体" panose="02010600030101010101" pitchFamily="2" charset="-122"/>
                <a:ea typeface="宋体" panose="02010600030101010101" pitchFamily="2" charset="-122"/>
              </a:rPr>
              <a:t>估计小了，要根据</a:t>
            </a:r>
            <a:r>
              <a:rPr lang="en-US" altLang="zh-CN" b="1" dirty="0">
                <a:solidFill>
                  <a:srgbClr val="FF0000"/>
                </a:solidFill>
                <a:latin typeface="宋体" panose="02010600030101010101" pitchFamily="2" charset="-122"/>
                <a:ea typeface="宋体" panose="02010600030101010101" pitchFamily="2" charset="-122"/>
              </a:rPr>
              <a:t>\chi^2</a:t>
            </a:r>
            <a:r>
              <a:rPr lang="zh-CN" altLang="en-US" b="1" dirty="0">
                <a:solidFill>
                  <a:srgbClr val="FF0000"/>
                </a:solidFill>
                <a:latin typeface="宋体" panose="02010600030101010101" pitchFamily="2" charset="-122"/>
                <a:ea typeface="宋体" panose="02010600030101010101" pitchFamily="2" charset="-122"/>
              </a:rPr>
              <a:t>来作</a:t>
            </a:r>
            <a:r>
              <a:rPr lang="en-US" altLang="zh-CN" b="1" dirty="0">
                <a:solidFill>
                  <a:srgbClr val="FF0000"/>
                </a:solidFill>
                <a:latin typeface="宋体" panose="02010600030101010101" pitchFamily="2" charset="-122"/>
                <a:ea typeface="宋体" panose="02010600030101010101" pitchFamily="2" charset="-122"/>
              </a:rPr>
              <a:t>inflation</a:t>
            </a:r>
            <a:r>
              <a:rPr lang="zh-CN" altLang="en-US" b="1" dirty="0">
                <a:solidFill>
                  <a:srgbClr val="FF0000"/>
                </a:solidFill>
                <a:latin typeface="宋体" panose="02010600030101010101" pitchFamily="2" charset="-122"/>
                <a:ea typeface="宋体" panose="02010600030101010101" pitchFamily="2" charset="-122"/>
              </a:rPr>
              <a:t>。</a:t>
            </a:r>
            <a:endParaRPr lang="en-US" altLang="zh-CN" b="1" dirty="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r>
              <a:rPr lang="zh-CN" altLang="en-US" b="1" dirty="0">
                <a:solidFill>
                  <a:srgbClr val="FF0000"/>
                </a:solidFill>
                <a:latin typeface="宋体" panose="02010600030101010101" pitchFamily="2" charset="-122"/>
                <a:ea typeface="宋体" panose="02010600030101010101" pitchFamily="2" charset="-122"/>
              </a:rPr>
              <a:t>换句话讲，数据点的原始误差怎么估计的我们不管，可是要把这些数据点按照某一个特定模型进行参数拟合的话，就必须把</a:t>
            </a:r>
            <a:r>
              <a:rPr lang="en-US" altLang="zh-CN" b="1" dirty="0">
                <a:solidFill>
                  <a:srgbClr val="FF0000"/>
                </a:solidFill>
                <a:latin typeface="宋体" panose="02010600030101010101" pitchFamily="2" charset="-122"/>
                <a:ea typeface="宋体" panose="02010600030101010101" pitchFamily="2" charset="-122"/>
              </a:rPr>
              <a:t>\chi^2——</a:t>
            </a:r>
            <a:r>
              <a:rPr lang="zh-CN" altLang="en-US" b="1" dirty="0">
                <a:solidFill>
                  <a:srgbClr val="FF0000"/>
                </a:solidFill>
                <a:latin typeface="宋体" panose="02010600030101010101" pitchFamily="2" charset="-122"/>
                <a:ea typeface="宋体" panose="02010600030101010101" pitchFamily="2" charset="-122"/>
              </a:rPr>
              <a:t>拟合的好坏</a:t>
            </a:r>
            <a:r>
              <a:rPr lang="en-US" altLang="zh-CN" b="1" dirty="0">
                <a:solidFill>
                  <a:srgbClr val="FF0000"/>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考虑到参数不确定度的分析中去！</a:t>
            </a:r>
            <a:endParaRPr lang="en-US" altLang="zh-CN" b="1" dirty="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6165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02785F-4FAB-4957-83D1-2457DC498FB5}"/>
              </a:ext>
            </a:extLst>
          </p:cNvPr>
          <p:cNvSpPr>
            <a:spLocks noGrp="1"/>
          </p:cNvSpPr>
          <p:nvPr>
            <p:ph type="title"/>
          </p:nvPr>
        </p:nvSpPr>
        <p:spPr>
          <a:xfrm>
            <a:off x="838200" y="-265190"/>
            <a:ext cx="10515600" cy="1325563"/>
          </a:xfrm>
        </p:spPr>
        <p:txBody>
          <a:bodyPr/>
          <a:lstStyle/>
          <a:p>
            <a:r>
              <a:rPr lang="en-US" altLang="zh-CN" dirty="0"/>
              <a:t>Fit data</a:t>
            </a:r>
            <a:r>
              <a:rPr lang="zh-CN" altLang="en-US" dirty="0"/>
              <a:t> </a:t>
            </a:r>
            <a:r>
              <a:rPr lang="en-US" altLang="zh-CN" dirty="0"/>
              <a:t>with</a:t>
            </a:r>
            <a:r>
              <a:rPr lang="zh-CN" altLang="en-US" dirty="0"/>
              <a:t> </a:t>
            </a:r>
            <a:r>
              <a:rPr lang="en-US" altLang="zh-CN" dirty="0"/>
              <a:t>error</a:t>
            </a:r>
            <a:r>
              <a:rPr lang="zh-CN" altLang="en-US" dirty="0"/>
              <a:t> </a:t>
            </a:r>
            <a:r>
              <a:rPr lang="en-US" altLang="zh-CN" dirty="0"/>
              <a:t>bars</a:t>
            </a:r>
            <a:endParaRPr lang="zh-CN" altLang="en-US" dirty="0"/>
          </a:p>
        </p:txBody>
      </p:sp>
      <p:pic>
        <p:nvPicPr>
          <p:cNvPr id="7" name="图片 6">
            <a:extLst>
              <a:ext uri="{FF2B5EF4-FFF2-40B4-BE49-F238E27FC236}">
                <a16:creationId xmlns:a16="http://schemas.microsoft.com/office/drawing/2014/main" id="{E40ECEB0-5BD0-40B2-82F2-2EB04BCBB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80" y="4266838"/>
            <a:ext cx="4505954" cy="2591162"/>
          </a:xfrm>
          <a:prstGeom prst="rect">
            <a:avLst/>
          </a:prstGeom>
        </p:spPr>
      </p:pic>
      <p:pic>
        <p:nvPicPr>
          <p:cNvPr id="9" name="图片 8">
            <a:extLst>
              <a:ext uri="{FF2B5EF4-FFF2-40B4-BE49-F238E27FC236}">
                <a16:creationId xmlns:a16="http://schemas.microsoft.com/office/drawing/2014/main" id="{37BA1FDC-B44A-4648-B71F-39940006F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486" y="4263108"/>
            <a:ext cx="6505514" cy="2457288"/>
          </a:xfrm>
          <a:prstGeom prst="rect">
            <a:avLst/>
          </a:prstGeom>
        </p:spPr>
      </p:pic>
      <p:sp>
        <p:nvSpPr>
          <p:cNvPr id="10" name="文本框 9">
            <a:extLst>
              <a:ext uri="{FF2B5EF4-FFF2-40B4-BE49-F238E27FC236}">
                <a16:creationId xmlns:a16="http://schemas.microsoft.com/office/drawing/2014/main" id="{DA59A975-DC81-4506-ABEF-B149266A6385}"/>
              </a:ext>
            </a:extLst>
          </p:cNvPr>
          <p:cNvSpPr txBox="1"/>
          <p:nvPr/>
        </p:nvSpPr>
        <p:spPr>
          <a:xfrm>
            <a:off x="6391923" y="6488668"/>
            <a:ext cx="5572359" cy="369332"/>
          </a:xfrm>
          <a:prstGeom prst="rect">
            <a:avLst/>
          </a:prstGeom>
          <a:noFill/>
        </p:spPr>
        <p:txBody>
          <a:bodyPr wrap="none" rtlCol="0">
            <a:spAutoFit/>
          </a:bodyPr>
          <a:lstStyle/>
          <a:p>
            <a:r>
              <a:rPr lang="en-US" altLang="zh-CN" b="1" dirty="0">
                <a:solidFill>
                  <a:srgbClr val="D60093"/>
                </a:solidFill>
              </a:rPr>
              <a:t>Inflating the error bars</a:t>
            </a:r>
            <a:r>
              <a:rPr lang="zh-CN" altLang="en-US" b="1" dirty="0">
                <a:solidFill>
                  <a:srgbClr val="D60093"/>
                </a:solidFill>
              </a:rPr>
              <a:t>，使得拟合的</a:t>
            </a:r>
            <a:r>
              <a:rPr lang="en-US" altLang="zh-CN" b="1" dirty="0">
                <a:solidFill>
                  <a:srgbClr val="D60093"/>
                </a:solidFill>
              </a:rPr>
              <a:t>chi squared = 1</a:t>
            </a:r>
            <a:endParaRPr lang="zh-CN" altLang="en-US" b="1" dirty="0">
              <a:solidFill>
                <a:srgbClr val="D60093"/>
              </a:solidFill>
            </a:endParaRPr>
          </a:p>
        </p:txBody>
      </p:sp>
      <p:sp>
        <p:nvSpPr>
          <p:cNvPr id="11" name="椭圆 10">
            <a:extLst>
              <a:ext uri="{FF2B5EF4-FFF2-40B4-BE49-F238E27FC236}">
                <a16:creationId xmlns:a16="http://schemas.microsoft.com/office/drawing/2014/main" id="{111463A6-0570-48B8-BBC8-31D65993D94A}"/>
              </a:ext>
            </a:extLst>
          </p:cNvPr>
          <p:cNvSpPr/>
          <p:nvPr/>
        </p:nvSpPr>
        <p:spPr>
          <a:xfrm>
            <a:off x="6507333" y="6233950"/>
            <a:ext cx="372862" cy="369332"/>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0B844AB-2EDE-4F28-A70C-4112939A8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80" y="614524"/>
            <a:ext cx="9421540" cy="3648584"/>
          </a:xfrm>
          <a:prstGeom prst="rect">
            <a:avLst/>
          </a:prstGeom>
        </p:spPr>
      </p:pic>
    </p:spTree>
    <p:extLst>
      <p:ext uri="{BB962C8B-B14F-4D97-AF65-F5344CB8AC3E}">
        <p14:creationId xmlns:p14="http://schemas.microsoft.com/office/powerpoint/2010/main" val="262707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07B93A-4B47-4008-ABD5-81CFA2DF48AD}"/>
              </a:ext>
            </a:extLst>
          </p:cNvPr>
          <p:cNvSpPr>
            <a:spLocks noGrp="1"/>
          </p:cNvSpPr>
          <p:nvPr>
            <p:ph type="title"/>
          </p:nvPr>
        </p:nvSpPr>
        <p:spPr>
          <a:xfrm>
            <a:off x="838200" y="-229679"/>
            <a:ext cx="10515600" cy="1325563"/>
          </a:xfrm>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7247B193-6786-4789-8B4A-699A80522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70" y="718276"/>
            <a:ext cx="9392961" cy="4391638"/>
          </a:xfrm>
          <a:prstGeom prst="rect">
            <a:avLst/>
          </a:prstGeom>
        </p:spPr>
      </p:pic>
      <p:sp>
        <p:nvSpPr>
          <p:cNvPr id="6" name="文本框 5">
            <a:extLst>
              <a:ext uri="{FF2B5EF4-FFF2-40B4-BE49-F238E27FC236}">
                <a16:creationId xmlns:a16="http://schemas.microsoft.com/office/drawing/2014/main" id="{0D7AFA3A-0158-4863-AE5D-59995104C835}"/>
              </a:ext>
            </a:extLst>
          </p:cNvPr>
          <p:cNvSpPr txBox="1"/>
          <p:nvPr/>
        </p:nvSpPr>
        <p:spPr>
          <a:xfrm>
            <a:off x="8593584" y="870011"/>
            <a:ext cx="3124940" cy="646331"/>
          </a:xfrm>
          <a:prstGeom prst="rect">
            <a:avLst/>
          </a:prstGeom>
          <a:noFill/>
        </p:spPr>
        <p:txBody>
          <a:bodyPr wrap="square" rtlCol="0">
            <a:spAutoFit/>
          </a:bodyPr>
          <a:lstStyle/>
          <a:p>
            <a:r>
              <a:rPr lang="zh-CN" altLang="en-US" b="1" dirty="0">
                <a:solidFill>
                  <a:srgbClr val="D60093"/>
                </a:solidFill>
              </a:rPr>
              <a:t>如果让所有数据点的</a:t>
            </a:r>
            <a:r>
              <a:rPr lang="en-US" altLang="zh-CN" b="1" dirty="0">
                <a:solidFill>
                  <a:srgbClr val="D60093"/>
                </a:solidFill>
              </a:rPr>
              <a:t>error bar</a:t>
            </a:r>
            <a:r>
              <a:rPr lang="zh-CN" altLang="en-US" b="1" dirty="0">
                <a:solidFill>
                  <a:srgbClr val="D60093"/>
                </a:solidFill>
              </a:rPr>
              <a:t>都相等，但很小</a:t>
            </a:r>
            <a:r>
              <a:rPr lang="en-US" altLang="zh-CN" b="1" dirty="0">
                <a:solidFill>
                  <a:srgbClr val="D60093"/>
                </a:solidFill>
              </a:rPr>
              <a:t>……</a:t>
            </a:r>
            <a:endParaRPr lang="zh-CN" altLang="en-US" b="1" dirty="0">
              <a:solidFill>
                <a:srgbClr val="D60093"/>
              </a:solidFill>
            </a:endParaRPr>
          </a:p>
        </p:txBody>
      </p:sp>
      <p:sp>
        <p:nvSpPr>
          <p:cNvPr id="7" name="椭圆 6">
            <a:extLst>
              <a:ext uri="{FF2B5EF4-FFF2-40B4-BE49-F238E27FC236}">
                <a16:creationId xmlns:a16="http://schemas.microsoft.com/office/drawing/2014/main" id="{B23C12F5-0E0C-4D35-9AFE-964497784557}"/>
              </a:ext>
            </a:extLst>
          </p:cNvPr>
          <p:cNvSpPr/>
          <p:nvPr/>
        </p:nvSpPr>
        <p:spPr>
          <a:xfrm>
            <a:off x="5841507" y="781235"/>
            <a:ext cx="683579" cy="411941"/>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F63505EA-D49A-4D4F-A8FB-F45D72DF2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143" y="5349450"/>
            <a:ext cx="4325294" cy="1508549"/>
          </a:xfrm>
          <a:prstGeom prst="rect">
            <a:avLst/>
          </a:prstGeom>
        </p:spPr>
      </p:pic>
      <p:sp>
        <p:nvSpPr>
          <p:cNvPr id="10" name="文本框 9">
            <a:extLst>
              <a:ext uri="{FF2B5EF4-FFF2-40B4-BE49-F238E27FC236}">
                <a16:creationId xmlns:a16="http://schemas.microsoft.com/office/drawing/2014/main" id="{F93C6185-1D08-478D-B488-4B02281A6CD5}"/>
              </a:ext>
            </a:extLst>
          </p:cNvPr>
          <p:cNvSpPr txBox="1"/>
          <p:nvPr/>
        </p:nvSpPr>
        <p:spPr>
          <a:xfrm>
            <a:off x="1293999" y="5109914"/>
            <a:ext cx="2736647" cy="369332"/>
          </a:xfrm>
          <a:prstGeom prst="rect">
            <a:avLst/>
          </a:prstGeom>
          <a:noFill/>
        </p:spPr>
        <p:txBody>
          <a:bodyPr wrap="none" rtlCol="0">
            <a:spAutoFit/>
          </a:bodyPr>
          <a:lstStyle/>
          <a:p>
            <a:r>
              <a:rPr lang="zh-CN" altLang="en-US" b="1" dirty="0">
                <a:solidFill>
                  <a:srgbClr val="D60093"/>
                </a:solidFill>
              </a:rPr>
              <a:t>我们按照前述定义的拟合</a:t>
            </a:r>
          </a:p>
        </p:txBody>
      </p:sp>
      <p:pic>
        <p:nvPicPr>
          <p:cNvPr id="12" name="图片 11">
            <a:extLst>
              <a:ext uri="{FF2B5EF4-FFF2-40B4-BE49-F238E27FC236}">
                <a16:creationId xmlns:a16="http://schemas.microsoft.com/office/drawing/2014/main" id="{B06FB397-5EC3-4FB3-82E1-77BA752C2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511" y="5374635"/>
            <a:ext cx="4583838" cy="1483364"/>
          </a:xfrm>
          <a:prstGeom prst="rect">
            <a:avLst/>
          </a:prstGeom>
        </p:spPr>
      </p:pic>
      <p:sp>
        <p:nvSpPr>
          <p:cNvPr id="13" name="文本框 12">
            <a:extLst>
              <a:ext uri="{FF2B5EF4-FFF2-40B4-BE49-F238E27FC236}">
                <a16:creationId xmlns:a16="http://schemas.microsoft.com/office/drawing/2014/main" id="{338342FA-B689-4DA5-BBDA-C573AD97F757}"/>
              </a:ext>
            </a:extLst>
          </p:cNvPr>
          <p:cNvSpPr txBox="1"/>
          <p:nvPr/>
        </p:nvSpPr>
        <p:spPr>
          <a:xfrm>
            <a:off x="6183296" y="5045016"/>
            <a:ext cx="5668393" cy="646331"/>
          </a:xfrm>
          <a:prstGeom prst="rect">
            <a:avLst/>
          </a:prstGeom>
          <a:noFill/>
        </p:spPr>
        <p:txBody>
          <a:bodyPr wrap="square" rtlCol="0">
            <a:spAutoFit/>
          </a:bodyPr>
          <a:lstStyle/>
          <a:p>
            <a:r>
              <a:rPr lang="zh-CN" altLang="en-US" b="1" dirty="0">
                <a:solidFill>
                  <a:srgbClr val="D60093"/>
                </a:solidFill>
                <a:latin typeface="宋体" panose="02010600030101010101" pitchFamily="2" charset="-122"/>
                <a:ea typeface="宋体" panose="02010600030101010101" pitchFamily="2" charset="-122"/>
              </a:rPr>
              <a:t>正确地给出了不带</a:t>
            </a:r>
            <a:r>
              <a:rPr lang="en-US" altLang="zh-CN" b="1" dirty="0">
                <a:solidFill>
                  <a:srgbClr val="D60093"/>
                </a:solidFill>
                <a:latin typeface="宋体" panose="02010600030101010101" pitchFamily="2" charset="-122"/>
                <a:ea typeface="宋体" panose="02010600030101010101" pitchFamily="2" charset="-122"/>
              </a:rPr>
              <a:t>Weighting</a:t>
            </a:r>
            <a:r>
              <a:rPr lang="zh-CN" altLang="en-US" b="1" dirty="0">
                <a:solidFill>
                  <a:srgbClr val="D60093"/>
                </a:solidFill>
                <a:latin typeface="宋体" panose="02010600030101010101" pitchFamily="2" charset="-122"/>
                <a:ea typeface="宋体" panose="02010600030101010101" pitchFamily="2" charset="-122"/>
              </a:rPr>
              <a:t>、不带</a:t>
            </a:r>
            <a:r>
              <a:rPr lang="en-US" altLang="zh-CN" b="1" dirty="0">
                <a:solidFill>
                  <a:srgbClr val="D60093"/>
                </a:solidFill>
                <a:latin typeface="宋体" panose="02010600030101010101" pitchFamily="2" charset="-122"/>
                <a:ea typeface="宋体" panose="02010600030101010101" pitchFamily="2" charset="-122"/>
              </a:rPr>
              <a:t>error bars</a:t>
            </a:r>
            <a:r>
              <a:rPr lang="zh-CN" altLang="en-US" b="1" dirty="0">
                <a:solidFill>
                  <a:srgbClr val="D60093"/>
                </a:solidFill>
                <a:latin typeface="宋体" panose="02010600030101010101" pitchFamily="2" charset="-122"/>
                <a:ea typeface="宋体" panose="02010600030101010101" pitchFamily="2" charset="-122"/>
              </a:rPr>
              <a:t>的拟合结果！</a:t>
            </a:r>
          </a:p>
        </p:txBody>
      </p:sp>
    </p:spTree>
    <p:extLst>
      <p:ext uri="{BB962C8B-B14F-4D97-AF65-F5344CB8AC3E}">
        <p14:creationId xmlns:p14="http://schemas.microsoft.com/office/powerpoint/2010/main" val="21332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BC8E15-F33D-43DD-82AC-01C9AA3889AC}"/>
              </a:ext>
            </a:extLst>
          </p:cNvPr>
          <p:cNvSpPr>
            <a:spLocks noGrp="1"/>
          </p:cNvSpPr>
          <p:nvPr>
            <p:ph type="title"/>
          </p:nvPr>
        </p:nvSpPr>
        <p:spPr/>
        <p:txBody>
          <a:bodyPr/>
          <a:lstStyle/>
          <a:p>
            <a:r>
              <a:rPr lang="zh-CN" altLang="en-US" dirty="0"/>
              <a:t>先说两点</a:t>
            </a:r>
          </a:p>
        </p:txBody>
      </p:sp>
      <p:sp>
        <p:nvSpPr>
          <p:cNvPr id="3" name="内容占位符 2">
            <a:extLst>
              <a:ext uri="{FF2B5EF4-FFF2-40B4-BE49-F238E27FC236}">
                <a16:creationId xmlns:a16="http://schemas.microsoft.com/office/drawing/2014/main" id="{B858773A-CCB6-4120-B7ED-A3BB330FDC6C}"/>
              </a:ext>
            </a:extLst>
          </p:cNvPr>
          <p:cNvSpPr>
            <a:spLocks noGrp="1"/>
          </p:cNvSpPr>
          <p:nvPr>
            <p:ph idx="1"/>
          </p:nvPr>
        </p:nvSpPr>
        <p:spPr>
          <a:xfrm>
            <a:off x="838200" y="1478372"/>
            <a:ext cx="10515600" cy="5379628"/>
          </a:xfrm>
        </p:spPr>
        <p:txBody>
          <a:bodyPr>
            <a:normAutofit fontScale="62500" lnSpcReduction="20000"/>
          </a:bodyPr>
          <a:lstStyle/>
          <a:p>
            <a:pPr marL="514350" indent="-514350">
              <a:lnSpc>
                <a:spcPct val="120000"/>
              </a:lnSpc>
              <a:buAutoNum type="arabicPeriod"/>
            </a:pPr>
            <a:r>
              <a:rPr lang="zh-CN" altLang="en-US" dirty="0"/>
              <a:t>这节课我们讲两个基本操作：第一，对带不同</a:t>
            </a:r>
            <a:r>
              <a:rPr lang="en-US" altLang="zh-CN" dirty="0"/>
              <a:t>error bar</a:t>
            </a:r>
            <a:r>
              <a:rPr lang="zh-CN" altLang="en-US" dirty="0"/>
              <a:t>的数据点求平均并估计不确定度；第二，对带不同</a:t>
            </a:r>
            <a:r>
              <a:rPr lang="en-US" altLang="zh-CN" dirty="0"/>
              <a:t>error bar</a:t>
            </a:r>
            <a:r>
              <a:rPr lang="zh-CN" altLang="en-US" dirty="0"/>
              <a:t>的数据点作拟合并估计参数的不确定度。大家稍加思考可以看到，</a:t>
            </a:r>
            <a:r>
              <a:rPr lang="zh-CN" altLang="en-US" b="1" dirty="0">
                <a:solidFill>
                  <a:srgbClr val="3333FF"/>
                </a:solidFill>
              </a:rPr>
              <a:t>第一个操作是第二个操作的特例</a:t>
            </a:r>
            <a:r>
              <a:rPr lang="zh-CN" altLang="en-US" dirty="0"/>
              <a:t>：当我们第二个操作使用“一个常数”作为模型时，就化为了第一个操作。所以我们这节课从特例到一般地来探讨，许多概念会有相通性。</a:t>
            </a:r>
            <a:endParaRPr lang="en-US" altLang="zh-CN" dirty="0"/>
          </a:p>
          <a:p>
            <a:pPr marL="514350" indent="-514350">
              <a:lnSpc>
                <a:spcPct val="120000"/>
              </a:lnSpc>
              <a:buAutoNum type="arabicPeriod"/>
            </a:pPr>
            <a:r>
              <a:rPr lang="zh-CN" altLang="en-US" dirty="0"/>
              <a:t>“</a:t>
            </a:r>
            <a:r>
              <a:rPr lang="en-US" altLang="zh-CN" b="1" dirty="0">
                <a:solidFill>
                  <a:srgbClr val="D60093"/>
                </a:solidFill>
              </a:rPr>
              <a:t>Error bar inflation</a:t>
            </a:r>
            <a:r>
              <a:rPr lang="zh-CN" altLang="en-US" dirty="0"/>
              <a:t>”这个概念可能大家是第一次听到，</a:t>
            </a:r>
            <a:r>
              <a:rPr lang="zh-CN" altLang="en-US" b="1" dirty="0">
                <a:solidFill>
                  <a:srgbClr val="D60093"/>
                </a:solidFill>
              </a:rPr>
              <a:t>这个操作是</a:t>
            </a:r>
            <a:r>
              <a:rPr lang="en-US" altLang="zh-CN" b="1" dirty="0">
                <a:solidFill>
                  <a:srgbClr val="D60093"/>
                </a:solidFill>
              </a:rPr>
              <a:t>model-dependent</a:t>
            </a:r>
            <a:r>
              <a:rPr lang="zh-CN" altLang="en-US" b="1" dirty="0">
                <a:solidFill>
                  <a:srgbClr val="D60093"/>
                </a:solidFill>
              </a:rPr>
              <a:t>的</a:t>
            </a:r>
            <a:r>
              <a:rPr lang="zh-CN" altLang="en-US" dirty="0"/>
              <a:t>。如果我们做了这个操作，</a:t>
            </a:r>
            <a:r>
              <a:rPr lang="zh-CN" altLang="en-US" b="1" dirty="0">
                <a:solidFill>
                  <a:srgbClr val="FF0000"/>
                </a:solidFill>
              </a:rPr>
              <a:t>并不是宣称做实验的人应该撤回他们的论文</a:t>
            </a:r>
            <a:r>
              <a:rPr lang="zh-CN" altLang="en-US" dirty="0"/>
              <a:t>，重新定义数据的</a:t>
            </a:r>
            <a:r>
              <a:rPr lang="en-US" altLang="zh-CN" dirty="0"/>
              <a:t>error bar</a:t>
            </a:r>
            <a:r>
              <a:rPr lang="zh-CN" altLang="en-US" dirty="0"/>
              <a:t>。不，这个操作只是为拟合数据服务的，</a:t>
            </a:r>
            <a:r>
              <a:rPr lang="en-US" altLang="zh-CN" b="1" dirty="0">
                <a:solidFill>
                  <a:srgbClr val="3333FF"/>
                </a:solidFill>
              </a:rPr>
              <a:t>Error Inflation</a:t>
            </a:r>
            <a:r>
              <a:rPr lang="zh-CN" altLang="en-US" b="1" dirty="0">
                <a:solidFill>
                  <a:srgbClr val="3333FF"/>
                </a:solidFill>
              </a:rPr>
              <a:t>只是为了在某一特定模型的框架下去分析已有数据得到一个合理的统计结果，仅此而已；当模型不同时，</a:t>
            </a:r>
            <a:r>
              <a:rPr lang="en-US" altLang="zh-CN" b="1" dirty="0">
                <a:solidFill>
                  <a:srgbClr val="3333FF"/>
                </a:solidFill>
              </a:rPr>
              <a:t>inflation</a:t>
            </a:r>
            <a:r>
              <a:rPr lang="zh-CN" altLang="en-US" b="1" dirty="0">
                <a:solidFill>
                  <a:srgbClr val="3333FF"/>
                </a:solidFill>
              </a:rPr>
              <a:t>的操作细节就不同</a:t>
            </a:r>
            <a:r>
              <a:rPr lang="zh-CN" altLang="en-US" dirty="0"/>
              <a:t>。我们写出三种情形：</a:t>
            </a:r>
            <a:endParaRPr lang="en-US" altLang="zh-CN" dirty="0"/>
          </a:p>
          <a:p>
            <a:pPr marL="971550" lvl="1" indent="-514350">
              <a:lnSpc>
                <a:spcPct val="120000"/>
              </a:lnSpc>
              <a:buFont typeface="+mj-lt"/>
              <a:buAutoNum type="alphaUcPeriod"/>
            </a:pPr>
            <a:r>
              <a:rPr lang="zh-CN" altLang="en-US" dirty="0"/>
              <a:t>对于同样的实验测量，如果你的模型选得特别合适，</a:t>
            </a:r>
            <a:r>
              <a:rPr lang="en-US" altLang="zh-CN" dirty="0"/>
              <a:t>reduced chi squared &lt;=1</a:t>
            </a:r>
            <a:r>
              <a:rPr lang="zh-CN" altLang="en-US" dirty="0"/>
              <a:t>，你就不需要</a:t>
            </a:r>
            <a:r>
              <a:rPr lang="en-US" altLang="zh-CN" dirty="0"/>
              <a:t>error inflation</a:t>
            </a:r>
            <a:r>
              <a:rPr lang="zh-CN" altLang="en-US" dirty="0"/>
              <a:t>；</a:t>
            </a:r>
            <a:endParaRPr lang="en-US" altLang="zh-CN" dirty="0"/>
          </a:p>
          <a:p>
            <a:pPr marL="971550" lvl="1" indent="-514350">
              <a:lnSpc>
                <a:spcPct val="120000"/>
              </a:lnSpc>
              <a:buFont typeface="+mj-lt"/>
              <a:buAutoNum type="alphaUcPeriod"/>
            </a:pPr>
            <a:r>
              <a:rPr lang="zh-CN" altLang="en-US" dirty="0"/>
              <a:t>如果你的模型选得特别不合适，那么</a:t>
            </a:r>
            <a:r>
              <a:rPr lang="en-US" altLang="zh-CN" dirty="0"/>
              <a:t>reduced chi squared </a:t>
            </a:r>
            <a:r>
              <a:rPr lang="zh-CN" altLang="en-US" dirty="0"/>
              <a:t>远大于</a:t>
            </a:r>
            <a:r>
              <a:rPr lang="en-US" altLang="zh-CN" dirty="0"/>
              <a:t>(&gt;&gt;) 1</a:t>
            </a:r>
            <a:r>
              <a:rPr lang="zh-CN" altLang="en-US" dirty="0"/>
              <a:t>，你可以直接宣称这模型是错的，不值得进一步研究；</a:t>
            </a:r>
            <a:endParaRPr lang="en-US" altLang="zh-CN" dirty="0"/>
          </a:p>
          <a:p>
            <a:pPr marL="971550" lvl="1" indent="-514350">
              <a:lnSpc>
                <a:spcPct val="120000"/>
              </a:lnSpc>
              <a:buFont typeface="+mj-lt"/>
              <a:buAutoNum type="alphaUcPeriod"/>
            </a:pPr>
            <a:r>
              <a:rPr lang="zh-CN" altLang="en-US" dirty="0"/>
              <a:t>如果你在物理上有强烈的动机相信，这模型是有道理的，“不论实际数据如何，我都铁了心要用它来分析数据”，那么</a:t>
            </a:r>
            <a:r>
              <a:rPr lang="zh-CN" altLang="en-US" b="1" dirty="0">
                <a:solidFill>
                  <a:srgbClr val="FF0000"/>
                </a:solidFill>
              </a:rPr>
              <a:t>为了避免在“</a:t>
            </a:r>
            <a:r>
              <a:rPr lang="en-US" altLang="zh-CN" b="1" dirty="0">
                <a:solidFill>
                  <a:srgbClr val="FF0000"/>
                </a:solidFill>
              </a:rPr>
              <a:t>reduced chi squared &gt;&gt; 1</a:t>
            </a:r>
            <a:r>
              <a:rPr lang="zh-CN" altLang="en-US" b="1" dirty="0">
                <a:solidFill>
                  <a:srgbClr val="FF0000"/>
                </a:solidFill>
              </a:rPr>
              <a:t>”</a:t>
            </a:r>
            <a:r>
              <a:rPr lang="en-US" altLang="zh-CN" b="1" dirty="0">
                <a:solidFill>
                  <a:srgbClr val="FF0000"/>
                </a:solidFill>
              </a:rPr>
              <a:t>——</a:t>
            </a:r>
            <a:r>
              <a:rPr lang="zh-CN" altLang="en-US" b="1" dirty="0">
                <a:solidFill>
                  <a:srgbClr val="FF0000"/>
                </a:solidFill>
              </a:rPr>
              <a:t>亦即“在</a:t>
            </a:r>
            <a:r>
              <a:rPr lang="en-US" altLang="zh-CN" b="1" dirty="0">
                <a:solidFill>
                  <a:srgbClr val="FF0000"/>
                </a:solidFill>
              </a:rPr>
              <a:t>raw error bar</a:t>
            </a:r>
            <a:r>
              <a:rPr lang="zh-CN" altLang="en-US" b="1" dirty="0">
                <a:solidFill>
                  <a:srgbClr val="FF0000"/>
                </a:solidFill>
              </a:rPr>
              <a:t>意义下，模型不能很好地描述数据”的同时得出“不确定度极小的模型参数”这个荒谬的拟合结果，</a:t>
            </a:r>
            <a:r>
              <a:rPr lang="zh-CN" altLang="en-US" dirty="0"/>
              <a:t>我们必须进行</a:t>
            </a:r>
            <a:r>
              <a:rPr lang="en-US" altLang="zh-CN" dirty="0"/>
              <a:t>error inflation</a:t>
            </a:r>
            <a:r>
              <a:rPr lang="zh-CN" altLang="en-US" dirty="0"/>
              <a:t>，使得拟合的结果中，模型参数具有更大的不确定度</a:t>
            </a:r>
            <a:r>
              <a:rPr lang="en-US" altLang="zh-CN" dirty="0"/>
              <a:t>——</a:t>
            </a:r>
            <a:r>
              <a:rPr lang="zh-CN" altLang="en-US" dirty="0"/>
              <a:t>代表“这个模型并没有那么好！”，这是</a:t>
            </a:r>
            <a:r>
              <a:rPr lang="en-US" altLang="zh-CN" dirty="0"/>
              <a:t>Error Inflation</a:t>
            </a:r>
            <a:r>
              <a:rPr lang="zh-CN" altLang="en-US" dirty="0"/>
              <a:t>的本义。当然，这里也暗示着，也许实验研究者</a:t>
            </a:r>
            <a:r>
              <a:rPr lang="en-US" altLang="zh-CN" dirty="0"/>
              <a:t>aggressively</a:t>
            </a:r>
            <a:r>
              <a:rPr lang="zh-CN" altLang="en-US" dirty="0"/>
              <a:t>、太过激进地估算了过于小的</a:t>
            </a:r>
            <a:r>
              <a:rPr lang="en-US" altLang="zh-CN" dirty="0"/>
              <a:t>error bar</a:t>
            </a:r>
            <a:r>
              <a:rPr lang="zh-CN" altLang="en-US" dirty="0"/>
              <a:t>，但这个就不在本文的关注之内了。</a:t>
            </a:r>
            <a:endParaRPr lang="en-US" altLang="zh-CN" dirty="0"/>
          </a:p>
          <a:p>
            <a:pPr marL="0" indent="0">
              <a:lnSpc>
                <a:spcPct val="120000"/>
              </a:lnSpc>
              <a:buNone/>
            </a:pPr>
            <a:r>
              <a:rPr lang="zh-CN" altLang="en-US" dirty="0"/>
              <a:t>是为序。</a:t>
            </a:r>
          </a:p>
        </p:txBody>
      </p:sp>
    </p:spTree>
    <p:extLst>
      <p:ext uri="{BB962C8B-B14F-4D97-AF65-F5344CB8AC3E}">
        <p14:creationId xmlns:p14="http://schemas.microsoft.com/office/powerpoint/2010/main" val="407064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FB443-395C-4B3A-87C1-C891DB763865}"/>
              </a:ext>
            </a:extLst>
          </p:cNvPr>
          <p:cNvSpPr>
            <a:spLocks noGrp="1"/>
          </p:cNvSpPr>
          <p:nvPr>
            <p:ph type="title"/>
          </p:nvPr>
        </p:nvSpPr>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D5D5AA71-EC5C-4395-9296-CB0D15216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48" y="2202443"/>
            <a:ext cx="5220152" cy="4290432"/>
          </a:xfrm>
          <a:prstGeom prst="rect">
            <a:avLst/>
          </a:prstGeom>
        </p:spPr>
      </p:pic>
      <p:sp>
        <p:nvSpPr>
          <p:cNvPr id="6" name="文本框 5">
            <a:extLst>
              <a:ext uri="{FF2B5EF4-FFF2-40B4-BE49-F238E27FC236}">
                <a16:creationId xmlns:a16="http://schemas.microsoft.com/office/drawing/2014/main" id="{15147741-EEF5-426E-8969-594E7D28C43E}"/>
              </a:ext>
            </a:extLst>
          </p:cNvPr>
          <p:cNvSpPr txBox="1"/>
          <p:nvPr/>
        </p:nvSpPr>
        <p:spPr>
          <a:xfrm>
            <a:off x="985421" y="1775534"/>
            <a:ext cx="3610284" cy="369332"/>
          </a:xfrm>
          <a:prstGeom prst="rect">
            <a:avLst/>
          </a:prstGeom>
          <a:noFill/>
        </p:spPr>
        <p:txBody>
          <a:bodyPr wrap="none" rtlCol="0">
            <a:spAutoFit/>
          </a:bodyPr>
          <a:lstStyle/>
          <a:p>
            <a:r>
              <a:rPr lang="zh-CN" altLang="en-US" b="1" dirty="0">
                <a:solidFill>
                  <a:srgbClr val="FF0000"/>
                </a:solidFill>
              </a:rPr>
              <a:t>相反，</a:t>
            </a:r>
            <a:r>
              <a:rPr lang="en-US" altLang="zh-CN" b="1" dirty="0">
                <a:solidFill>
                  <a:srgbClr val="FF0000"/>
                </a:solidFill>
              </a:rPr>
              <a:t>Origin</a:t>
            </a:r>
            <a:r>
              <a:rPr lang="zh-CN" altLang="en-US" b="1" dirty="0">
                <a:solidFill>
                  <a:srgbClr val="FF0000"/>
                </a:solidFill>
              </a:rPr>
              <a:t>给出了错误的结果。</a:t>
            </a:r>
          </a:p>
        </p:txBody>
      </p:sp>
      <p:sp>
        <p:nvSpPr>
          <p:cNvPr id="7" name="文本框 6">
            <a:extLst>
              <a:ext uri="{FF2B5EF4-FFF2-40B4-BE49-F238E27FC236}">
                <a16:creationId xmlns:a16="http://schemas.microsoft.com/office/drawing/2014/main" id="{3D82DCDE-DD98-4393-96F1-B0A61C1243C6}"/>
              </a:ext>
            </a:extLst>
          </p:cNvPr>
          <p:cNvSpPr txBox="1"/>
          <p:nvPr/>
        </p:nvSpPr>
        <p:spPr>
          <a:xfrm>
            <a:off x="7057747" y="749128"/>
            <a:ext cx="5007006" cy="5816977"/>
          </a:xfrm>
          <a:prstGeom prst="rect">
            <a:avLst/>
          </a:prstGeom>
          <a:noFill/>
        </p:spPr>
        <p:txBody>
          <a:bodyPr wrap="square" rtlCol="0">
            <a:spAutoFit/>
          </a:bodyPr>
          <a:lstStyle/>
          <a:p>
            <a:r>
              <a:rPr lang="zh-CN" altLang="en-US" sz="3600" b="1" dirty="0">
                <a:solidFill>
                  <a:srgbClr val="D60093"/>
                </a:solidFill>
              </a:rPr>
              <a:t>结论：</a:t>
            </a:r>
            <a:endParaRPr lang="en-US" altLang="zh-CN" sz="3600" b="1" dirty="0">
              <a:solidFill>
                <a:srgbClr val="D60093"/>
              </a:solidFill>
            </a:endParaRPr>
          </a:p>
          <a:p>
            <a:pPr marL="742950" indent="-742950">
              <a:buAutoNum type="arabicPeriod"/>
            </a:pPr>
            <a:r>
              <a:rPr lang="en-US" altLang="zh-CN" sz="2400" b="1" dirty="0">
                <a:solidFill>
                  <a:srgbClr val="D60093"/>
                </a:solidFill>
              </a:rPr>
              <a:t>When the data error bars are large/overestimated, the data error bars dominate the fitting parameter errors.</a:t>
            </a:r>
          </a:p>
          <a:p>
            <a:pPr marL="742950" indent="-742950">
              <a:buAutoNum type="arabicPeriod"/>
            </a:pPr>
            <a:r>
              <a:rPr lang="en-US" altLang="zh-CN" sz="2400" b="1" dirty="0">
                <a:solidFill>
                  <a:srgbClr val="D60093"/>
                </a:solidFill>
              </a:rPr>
              <a:t>When the data error bars are very small, the data scattering dominates the fitting parameter errors.</a:t>
            </a:r>
          </a:p>
          <a:p>
            <a:pPr marL="742950" indent="-742950">
              <a:buAutoNum type="arabicPeriod"/>
            </a:pPr>
            <a:r>
              <a:rPr lang="en-US" altLang="zh-CN" sz="2400" b="1" dirty="0">
                <a:solidFill>
                  <a:srgbClr val="D60093"/>
                </a:solidFill>
              </a:rPr>
              <a:t>A good fitting procedure must give correct results in both limits.</a:t>
            </a:r>
          </a:p>
          <a:p>
            <a:pPr marL="742950" indent="-742950">
              <a:buAutoNum type="arabicPeriod"/>
            </a:pPr>
            <a:r>
              <a:rPr lang="en-US" altLang="zh-CN" sz="2400" b="1" dirty="0">
                <a:solidFill>
                  <a:srgbClr val="D60093"/>
                </a:solidFill>
              </a:rPr>
              <a:t>In any case, a model fitting (linear or non-linear) needs to be </a:t>
            </a:r>
            <a:r>
              <a:rPr lang="en-US" altLang="zh-CN" sz="2400" b="1" dirty="0" err="1">
                <a:solidFill>
                  <a:srgbClr val="D60093"/>
                </a:solidFill>
              </a:rPr>
              <a:t>weigthed</a:t>
            </a:r>
            <a:r>
              <a:rPr lang="en-US" altLang="zh-CN" sz="2400" b="1" dirty="0">
                <a:solidFill>
                  <a:srgbClr val="D60093"/>
                </a:solidFill>
              </a:rPr>
              <a:t> by 1/error^2.</a:t>
            </a:r>
            <a:endParaRPr lang="zh-CN" altLang="en-US" sz="2400" b="1" dirty="0">
              <a:solidFill>
                <a:srgbClr val="D60093"/>
              </a:solidFill>
            </a:endParaRPr>
          </a:p>
        </p:txBody>
      </p:sp>
    </p:spTree>
    <p:extLst>
      <p:ext uri="{BB962C8B-B14F-4D97-AF65-F5344CB8AC3E}">
        <p14:creationId xmlns:p14="http://schemas.microsoft.com/office/powerpoint/2010/main" val="38805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AA5F7-6576-4F45-99E7-0A00E8D751A2}"/>
              </a:ext>
            </a:extLst>
          </p:cNvPr>
          <p:cNvSpPr>
            <a:spLocks noGrp="1"/>
          </p:cNvSpPr>
          <p:nvPr>
            <p:ph type="title"/>
          </p:nvPr>
        </p:nvSpPr>
        <p:spPr>
          <a:xfrm>
            <a:off x="838200" y="154703"/>
            <a:ext cx="10515600" cy="1325563"/>
          </a:xfrm>
        </p:spPr>
        <p:txBody>
          <a:bodyPr/>
          <a:lstStyle/>
          <a:p>
            <a:r>
              <a:rPr lang="en-US" altLang="zh-CN" dirty="0"/>
              <a:t>Fit data with error bars</a:t>
            </a:r>
            <a:endParaRPr lang="zh-CN" altLang="en-US" dirty="0"/>
          </a:p>
        </p:txBody>
      </p:sp>
      <p:pic>
        <p:nvPicPr>
          <p:cNvPr id="5" name="图片 4">
            <a:extLst>
              <a:ext uri="{FF2B5EF4-FFF2-40B4-BE49-F238E27FC236}">
                <a16:creationId xmlns:a16="http://schemas.microsoft.com/office/drawing/2014/main" id="{73163D4E-48C2-4F4A-B53F-63065260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92" y="1131500"/>
            <a:ext cx="7382543" cy="5663531"/>
          </a:xfrm>
          <a:prstGeom prst="rect">
            <a:avLst/>
          </a:prstGeom>
        </p:spPr>
      </p:pic>
      <p:pic>
        <p:nvPicPr>
          <p:cNvPr id="7" name="图片 6">
            <a:extLst>
              <a:ext uri="{FF2B5EF4-FFF2-40B4-BE49-F238E27FC236}">
                <a16:creationId xmlns:a16="http://schemas.microsoft.com/office/drawing/2014/main" id="{94084D07-64FB-42C6-A85B-D9235908A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643" y="192335"/>
            <a:ext cx="7094358" cy="4421690"/>
          </a:xfrm>
          <a:prstGeom prst="rect">
            <a:avLst/>
          </a:prstGeom>
        </p:spPr>
      </p:pic>
      <p:pic>
        <p:nvPicPr>
          <p:cNvPr id="9" name="图片 8">
            <a:extLst>
              <a:ext uri="{FF2B5EF4-FFF2-40B4-BE49-F238E27FC236}">
                <a16:creationId xmlns:a16="http://schemas.microsoft.com/office/drawing/2014/main" id="{A2B570B8-5462-440A-9C92-BCCF276E4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792" y="2371476"/>
            <a:ext cx="8326683" cy="4486524"/>
          </a:xfrm>
          <a:prstGeom prst="rect">
            <a:avLst/>
          </a:prstGeom>
        </p:spPr>
      </p:pic>
      <p:sp>
        <p:nvSpPr>
          <p:cNvPr id="10" name="文本框 9">
            <a:extLst>
              <a:ext uri="{FF2B5EF4-FFF2-40B4-BE49-F238E27FC236}">
                <a16:creationId xmlns:a16="http://schemas.microsoft.com/office/drawing/2014/main" id="{46E4B97D-62EE-4FAE-B101-AEB1CC4F1236}"/>
              </a:ext>
            </a:extLst>
          </p:cNvPr>
          <p:cNvSpPr txBox="1"/>
          <p:nvPr/>
        </p:nvSpPr>
        <p:spPr>
          <a:xfrm>
            <a:off x="5326602" y="2401441"/>
            <a:ext cx="4607511" cy="1477328"/>
          </a:xfrm>
          <a:prstGeom prst="rect">
            <a:avLst/>
          </a:prstGeom>
          <a:noFill/>
        </p:spPr>
        <p:txBody>
          <a:bodyPr wrap="square" rtlCol="0">
            <a:spAutoFit/>
          </a:bodyPr>
          <a:lstStyle/>
          <a:p>
            <a:r>
              <a:rPr lang="en-US" altLang="zh-CN" b="1" dirty="0">
                <a:solidFill>
                  <a:srgbClr val="3333CC"/>
                </a:solidFill>
              </a:rPr>
              <a:t>Data with error bars</a:t>
            </a:r>
          </a:p>
          <a:p>
            <a:r>
              <a:rPr lang="en-US" altLang="zh-CN" b="1" dirty="0">
                <a:solidFill>
                  <a:srgbClr val="FF0000"/>
                </a:solidFill>
              </a:rPr>
              <a:t>Data with inflated error bars</a:t>
            </a:r>
          </a:p>
          <a:p>
            <a:r>
              <a:rPr lang="en-US" altLang="zh-CN" dirty="0">
                <a:solidFill>
                  <a:srgbClr val="3333CC"/>
                </a:solidFill>
              </a:rPr>
              <a:t>Fitted curve</a:t>
            </a:r>
          </a:p>
          <a:p>
            <a:pPr marL="285750" indent="-285750">
              <a:buFont typeface="Wingdings" panose="05000000000000000000" pitchFamily="2" charset="2"/>
              <a:buChar char="Ø"/>
            </a:pPr>
            <a:r>
              <a:rPr lang="en-US" altLang="zh-CN" i="1" dirty="0">
                <a:solidFill>
                  <a:srgbClr val="D60093"/>
                </a:solidFill>
              </a:rPr>
              <a:t>Note that the inflation is solely for estimating the fitting parameter errors</a:t>
            </a:r>
            <a:endParaRPr lang="zh-CN" altLang="en-US" i="1" dirty="0">
              <a:solidFill>
                <a:srgbClr val="D60093"/>
              </a:solidFill>
            </a:endParaRPr>
          </a:p>
        </p:txBody>
      </p:sp>
    </p:spTree>
    <p:extLst>
      <p:ext uri="{BB962C8B-B14F-4D97-AF65-F5344CB8AC3E}">
        <p14:creationId xmlns:p14="http://schemas.microsoft.com/office/powerpoint/2010/main" val="34364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3EF55-7386-4C0C-AC73-577AEB2E2AA9}"/>
              </a:ext>
            </a:extLst>
          </p:cNvPr>
          <p:cNvSpPr>
            <a:spLocks noGrp="1"/>
          </p:cNvSpPr>
          <p:nvPr>
            <p:ph type="title"/>
          </p:nvPr>
        </p:nvSpPr>
        <p:spPr/>
        <p:txBody>
          <a:bodyPr>
            <a:normAutofit/>
          </a:bodyPr>
          <a:lstStyle/>
          <a:p>
            <a:r>
              <a:rPr lang="en-US" altLang="zh-CN" sz="4000" dirty="0"/>
              <a:t>Running average: an example of data filtering</a:t>
            </a:r>
            <a:endParaRPr lang="zh-CN" altLang="en-US" sz="4000" dirty="0"/>
          </a:p>
        </p:txBody>
      </p:sp>
      <p:pic>
        <p:nvPicPr>
          <p:cNvPr id="4" name="图片 3">
            <a:extLst>
              <a:ext uri="{FF2B5EF4-FFF2-40B4-BE49-F238E27FC236}">
                <a16:creationId xmlns:a16="http://schemas.microsoft.com/office/drawing/2014/main" id="{B78CDBE5-398D-4220-94C0-87F329B1D815}"/>
              </a:ext>
            </a:extLst>
          </p:cNvPr>
          <p:cNvPicPr>
            <a:picLocks noChangeAspect="1"/>
          </p:cNvPicPr>
          <p:nvPr/>
        </p:nvPicPr>
        <p:blipFill>
          <a:blip r:embed="rId2"/>
          <a:stretch>
            <a:fillRect/>
          </a:stretch>
        </p:blipFill>
        <p:spPr>
          <a:xfrm>
            <a:off x="680668" y="1535838"/>
            <a:ext cx="5174928" cy="2095130"/>
          </a:xfrm>
          <a:prstGeom prst="rect">
            <a:avLst/>
          </a:prstGeom>
        </p:spPr>
      </p:pic>
      <p:pic>
        <p:nvPicPr>
          <p:cNvPr id="6" name="图片 5">
            <a:extLst>
              <a:ext uri="{FF2B5EF4-FFF2-40B4-BE49-F238E27FC236}">
                <a16:creationId xmlns:a16="http://schemas.microsoft.com/office/drawing/2014/main" id="{41B454B7-E528-4716-A69B-BF94782E2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172" y="1526612"/>
            <a:ext cx="6241321" cy="4801016"/>
          </a:xfrm>
          <a:prstGeom prst="rect">
            <a:avLst/>
          </a:prstGeom>
        </p:spPr>
      </p:pic>
      <p:pic>
        <p:nvPicPr>
          <p:cNvPr id="8" name="图片 7">
            <a:extLst>
              <a:ext uri="{FF2B5EF4-FFF2-40B4-BE49-F238E27FC236}">
                <a16:creationId xmlns:a16="http://schemas.microsoft.com/office/drawing/2014/main" id="{2EE6C828-9164-40D1-8181-29E5B05B8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172" y="1526612"/>
            <a:ext cx="6256562" cy="4778154"/>
          </a:xfrm>
          <a:prstGeom prst="rect">
            <a:avLst/>
          </a:prstGeom>
        </p:spPr>
      </p:pic>
      <p:pic>
        <p:nvPicPr>
          <p:cNvPr id="10" name="图片 9">
            <a:extLst>
              <a:ext uri="{FF2B5EF4-FFF2-40B4-BE49-F238E27FC236}">
                <a16:creationId xmlns:a16="http://schemas.microsoft.com/office/drawing/2014/main" id="{71D4558A-FDF9-4FD4-892E-3B7AEEC49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7551" y="1535838"/>
            <a:ext cx="6256562" cy="4808637"/>
          </a:xfrm>
          <a:prstGeom prst="rect">
            <a:avLst/>
          </a:prstGeom>
        </p:spPr>
      </p:pic>
      <p:pic>
        <p:nvPicPr>
          <p:cNvPr id="11" name="图片 10">
            <a:extLst>
              <a:ext uri="{FF2B5EF4-FFF2-40B4-BE49-F238E27FC236}">
                <a16:creationId xmlns:a16="http://schemas.microsoft.com/office/drawing/2014/main" id="{2F91CDFD-98AB-4A52-9704-61668C01449C}"/>
              </a:ext>
            </a:extLst>
          </p:cNvPr>
          <p:cNvPicPr>
            <a:picLocks noChangeAspect="1"/>
          </p:cNvPicPr>
          <p:nvPr/>
        </p:nvPicPr>
        <p:blipFill>
          <a:blip r:embed="rId6"/>
          <a:stretch>
            <a:fillRect/>
          </a:stretch>
        </p:blipFill>
        <p:spPr>
          <a:xfrm>
            <a:off x="680668" y="3429000"/>
            <a:ext cx="4114107" cy="2944098"/>
          </a:xfrm>
          <a:prstGeom prst="rect">
            <a:avLst/>
          </a:prstGeom>
        </p:spPr>
      </p:pic>
      <p:sp>
        <p:nvSpPr>
          <p:cNvPr id="12" name="矩形 11">
            <a:extLst>
              <a:ext uri="{FF2B5EF4-FFF2-40B4-BE49-F238E27FC236}">
                <a16:creationId xmlns:a16="http://schemas.microsoft.com/office/drawing/2014/main" id="{741A9BB2-A83C-49CD-A9CB-EAF4FC7547F2}"/>
              </a:ext>
            </a:extLst>
          </p:cNvPr>
          <p:cNvSpPr/>
          <p:nvPr/>
        </p:nvSpPr>
        <p:spPr>
          <a:xfrm>
            <a:off x="838201" y="5140171"/>
            <a:ext cx="3298794" cy="123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4401D9F-74AB-4FEE-8DA3-3BD2D7667304}"/>
              </a:ext>
            </a:extLst>
          </p:cNvPr>
          <p:cNvPicPr>
            <a:picLocks noChangeAspect="1"/>
          </p:cNvPicPr>
          <p:nvPr/>
        </p:nvPicPr>
        <p:blipFill>
          <a:blip r:embed="rId7"/>
          <a:stretch>
            <a:fillRect/>
          </a:stretch>
        </p:blipFill>
        <p:spPr>
          <a:xfrm>
            <a:off x="5113538" y="2672098"/>
            <a:ext cx="6951215" cy="3966133"/>
          </a:xfrm>
          <a:prstGeom prst="rect">
            <a:avLst/>
          </a:prstGeom>
        </p:spPr>
      </p:pic>
    </p:spTree>
    <p:extLst>
      <p:ext uri="{BB962C8B-B14F-4D97-AF65-F5344CB8AC3E}">
        <p14:creationId xmlns:p14="http://schemas.microsoft.com/office/powerpoint/2010/main" val="24627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2C7A7E-1B6D-426D-830D-7766E8E63581}"/>
              </a:ext>
            </a:extLst>
          </p:cNvPr>
          <p:cNvSpPr>
            <a:spLocks noGrp="1"/>
          </p:cNvSpPr>
          <p:nvPr>
            <p:ph type="title"/>
          </p:nvPr>
        </p:nvSpPr>
        <p:spPr/>
        <p:txBody>
          <a:bodyPr>
            <a:normAutofit/>
          </a:bodyPr>
          <a:lstStyle/>
          <a:p>
            <a:r>
              <a:rPr lang="en-US" altLang="zh-CN" sz="4000" dirty="0"/>
              <a:t>Measurement time and resolution bandwidth</a:t>
            </a:r>
            <a:endParaRPr lang="zh-CN" altLang="en-US" sz="4000" dirty="0"/>
          </a:p>
        </p:txBody>
      </p:sp>
      <p:pic>
        <p:nvPicPr>
          <p:cNvPr id="5" name="图片 4">
            <a:extLst>
              <a:ext uri="{FF2B5EF4-FFF2-40B4-BE49-F238E27FC236}">
                <a16:creationId xmlns:a16="http://schemas.microsoft.com/office/drawing/2014/main" id="{07D7CE86-F8AB-4461-8124-429C3C55C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C8B5F2B-6DD7-4673-B92E-96C4783D8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7C2282C2-0939-4D07-BF26-AC97BA0B5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556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47C356C-0CE3-4AA1-AEAE-BE7A149A5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8B32716B-2E0D-4DAD-AE34-734F34AF8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42ADA62C-22A5-414B-A0AD-05C7687E6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98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A57FCDF-292A-4F88-BB2A-973922312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5F3F620-F422-4B8C-A7A8-08091B553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454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0856C91-3558-477D-B276-824B8168A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7219E2CD-337F-46F4-B59D-E3806DC9B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8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A37CF-2A3A-458B-AD22-5E4D097FFAF7}"/>
              </a:ext>
            </a:extLst>
          </p:cNvPr>
          <p:cNvSpPr>
            <a:spLocks noGrp="1"/>
          </p:cNvSpPr>
          <p:nvPr>
            <p:ph type="title"/>
          </p:nvPr>
        </p:nvSpPr>
        <p:spPr/>
        <p:txBody>
          <a:bodyPr/>
          <a:lstStyle/>
          <a:p>
            <a:r>
              <a:rPr lang="en-US" altLang="zh-CN" dirty="0"/>
              <a:t>Use FFT Analyzer</a:t>
            </a:r>
            <a:endParaRPr lang="zh-CN" altLang="en-US" dirty="0"/>
          </a:p>
        </p:txBody>
      </p:sp>
      <p:pic>
        <p:nvPicPr>
          <p:cNvPr id="5" name="图片 4">
            <a:extLst>
              <a:ext uri="{FF2B5EF4-FFF2-40B4-BE49-F238E27FC236}">
                <a16:creationId xmlns:a16="http://schemas.microsoft.com/office/drawing/2014/main" id="{176831D1-FAFD-4D9E-8137-4B8E100BE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20" y="1690688"/>
            <a:ext cx="7171041" cy="4602879"/>
          </a:xfrm>
          <a:prstGeom prst="rect">
            <a:avLst/>
          </a:prstGeom>
        </p:spPr>
      </p:pic>
    </p:spTree>
    <p:extLst>
      <p:ext uri="{BB962C8B-B14F-4D97-AF65-F5344CB8AC3E}">
        <p14:creationId xmlns:p14="http://schemas.microsoft.com/office/powerpoint/2010/main" val="427775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90376-7061-4A52-8970-B8AA6B770D17}"/>
              </a:ext>
            </a:extLst>
          </p:cNvPr>
          <p:cNvSpPr>
            <a:spLocks noGrp="1"/>
          </p:cNvSpPr>
          <p:nvPr>
            <p:ph type="title"/>
          </p:nvPr>
        </p:nvSpPr>
        <p:spPr/>
        <p:txBody>
          <a:bodyPr/>
          <a:lstStyle/>
          <a:p>
            <a:r>
              <a:rPr lang="en-US" altLang="zh-CN" dirty="0"/>
              <a:t>Measure low-frequency beat as a function of time, and do manual FFT!</a:t>
            </a:r>
            <a:endParaRPr lang="zh-CN" altLang="en-US" dirty="0"/>
          </a:p>
        </p:txBody>
      </p:sp>
      <p:grpSp>
        <p:nvGrpSpPr>
          <p:cNvPr id="7" name="组合 6">
            <a:extLst>
              <a:ext uri="{FF2B5EF4-FFF2-40B4-BE49-F238E27FC236}">
                <a16:creationId xmlns:a16="http://schemas.microsoft.com/office/drawing/2014/main" id="{91879C9A-5B2B-4F25-8AF9-4733BF82E048}"/>
              </a:ext>
            </a:extLst>
          </p:cNvPr>
          <p:cNvGrpSpPr/>
          <p:nvPr/>
        </p:nvGrpSpPr>
        <p:grpSpPr>
          <a:xfrm>
            <a:off x="736846" y="1519513"/>
            <a:ext cx="5624149" cy="5170720"/>
            <a:chOff x="736846" y="1519513"/>
            <a:chExt cx="5624149" cy="5170720"/>
          </a:xfrm>
        </p:grpSpPr>
        <p:pic>
          <p:nvPicPr>
            <p:cNvPr id="5" name="图片 4">
              <a:extLst>
                <a:ext uri="{FF2B5EF4-FFF2-40B4-BE49-F238E27FC236}">
                  <a16:creationId xmlns:a16="http://schemas.microsoft.com/office/drawing/2014/main" id="{75096FEB-66E9-4365-8166-D9150D361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46" y="1519513"/>
              <a:ext cx="5624149" cy="4678269"/>
            </a:xfrm>
            <a:prstGeom prst="rect">
              <a:avLst/>
            </a:prstGeom>
          </p:spPr>
        </p:pic>
        <p:sp>
          <p:nvSpPr>
            <p:cNvPr id="6" name="文本框 5">
              <a:extLst>
                <a:ext uri="{FF2B5EF4-FFF2-40B4-BE49-F238E27FC236}">
                  <a16:creationId xmlns:a16="http://schemas.microsoft.com/office/drawing/2014/main" id="{23991D8E-BC24-43C9-9AE6-8C4D3057735B}"/>
                </a:ext>
              </a:extLst>
            </p:cNvPr>
            <p:cNvSpPr txBox="1"/>
            <p:nvPr/>
          </p:nvSpPr>
          <p:spPr>
            <a:xfrm>
              <a:off x="793810" y="6320901"/>
              <a:ext cx="3246402" cy="369332"/>
            </a:xfrm>
            <a:prstGeom prst="rect">
              <a:avLst/>
            </a:prstGeom>
            <a:noFill/>
          </p:spPr>
          <p:txBody>
            <a:bodyPr wrap="none" rtlCol="0">
              <a:spAutoFit/>
            </a:bodyPr>
            <a:lstStyle/>
            <a:p>
              <a:r>
                <a:rPr lang="en-US" altLang="zh-CN" i="1" dirty="0"/>
                <a:t>Nature Photonics 6, 687 (2012)</a:t>
              </a:r>
              <a:endParaRPr lang="zh-CN" altLang="en-US" i="1" dirty="0"/>
            </a:p>
          </p:txBody>
        </p:sp>
      </p:grpSp>
      <p:pic>
        <p:nvPicPr>
          <p:cNvPr id="9" name="图片 8">
            <a:extLst>
              <a:ext uri="{FF2B5EF4-FFF2-40B4-BE49-F238E27FC236}">
                <a16:creationId xmlns:a16="http://schemas.microsoft.com/office/drawing/2014/main" id="{65EDCC0E-F0A7-46B2-BBA4-103BB716D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9711"/>
            <a:ext cx="12192000" cy="4198289"/>
          </a:xfrm>
          <a:prstGeom prst="rect">
            <a:avLst/>
          </a:prstGeom>
        </p:spPr>
      </p:pic>
    </p:spTree>
    <p:extLst>
      <p:ext uri="{BB962C8B-B14F-4D97-AF65-F5344CB8AC3E}">
        <p14:creationId xmlns:p14="http://schemas.microsoft.com/office/powerpoint/2010/main" val="42126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409FAA5-0C24-42B8-BA88-6A9F03C0C3E1}"/>
              </a:ext>
            </a:extLst>
          </p:cNvPr>
          <p:cNvPicPr>
            <a:picLocks noChangeAspect="1"/>
          </p:cNvPicPr>
          <p:nvPr/>
        </p:nvPicPr>
        <p:blipFill>
          <a:blip r:embed="rId2"/>
          <a:stretch>
            <a:fillRect/>
          </a:stretch>
        </p:blipFill>
        <p:spPr>
          <a:xfrm>
            <a:off x="769446" y="0"/>
            <a:ext cx="4974406" cy="3559737"/>
          </a:xfrm>
          <a:prstGeom prst="rect">
            <a:avLst/>
          </a:prstGeom>
        </p:spPr>
      </p:pic>
      <p:sp>
        <p:nvSpPr>
          <p:cNvPr id="5" name="文本框 4">
            <a:extLst>
              <a:ext uri="{FF2B5EF4-FFF2-40B4-BE49-F238E27FC236}">
                <a16:creationId xmlns:a16="http://schemas.microsoft.com/office/drawing/2014/main" id="{6492C93E-EC1F-47E5-9FED-B9CAF99A310F}"/>
              </a:ext>
            </a:extLst>
          </p:cNvPr>
          <p:cNvSpPr txBox="1"/>
          <p:nvPr/>
        </p:nvSpPr>
        <p:spPr>
          <a:xfrm>
            <a:off x="6596107" y="668044"/>
            <a:ext cx="5308847" cy="283154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3200" dirty="0"/>
              <a:t>Trade SNR with bandwidth</a:t>
            </a:r>
          </a:p>
          <a:p>
            <a:pPr marL="285750" indent="-285750">
              <a:buFont typeface="Wingdings" panose="05000000000000000000" pitchFamily="2" charset="2"/>
              <a:buChar char="Ø"/>
            </a:pPr>
            <a:endParaRPr lang="en-US" altLang="zh-CN" sz="3200" dirty="0"/>
          </a:p>
          <a:p>
            <a:pPr marL="285750" indent="-285750">
              <a:buFont typeface="Wingdings" panose="05000000000000000000" pitchFamily="2" charset="2"/>
              <a:buChar char="Ø"/>
            </a:pPr>
            <a:endParaRPr lang="en-US" altLang="zh-CN" sz="3200" dirty="0"/>
          </a:p>
          <a:p>
            <a:pPr marL="285750" indent="-285750">
              <a:buFont typeface="Wingdings" panose="05000000000000000000" pitchFamily="2" charset="2"/>
              <a:buChar char="Ø"/>
            </a:pPr>
            <a:r>
              <a:rPr lang="en-US" altLang="zh-CN" sz="3200" dirty="0"/>
              <a:t>Use all the data                               / Use all the information.</a:t>
            </a:r>
          </a:p>
          <a:p>
            <a:endParaRPr lang="zh-CN" altLang="en-US" dirty="0"/>
          </a:p>
        </p:txBody>
      </p:sp>
      <p:pic>
        <p:nvPicPr>
          <p:cNvPr id="7" name="图片 6">
            <a:extLst>
              <a:ext uri="{FF2B5EF4-FFF2-40B4-BE49-F238E27FC236}">
                <a16:creationId xmlns:a16="http://schemas.microsoft.com/office/drawing/2014/main" id="{B895D18D-82C2-4D8A-B499-362FD30A7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94" y="3478000"/>
            <a:ext cx="1901250" cy="3380000"/>
          </a:xfrm>
          <a:prstGeom prst="rect">
            <a:avLst/>
          </a:prstGeom>
        </p:spPr>
      </p:pic>
      <p:pic>
        <p:nvPicPr>
          <p:cNvPr id="9" name="图片 8">
            <a:extLst>
              <a:ext uri="{FF2B5EF4-FFF2-40B4-BE49-F238E27FC236}">
                <a16:creationId xmlns:a16="http://schemas.microsoft.com/office/drawing/2014/main" id="{CB8E17AD-CABD-4BA6-9CEE-7F9336F3B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042" y="3499588"/>
            <a:ext cx="1901863" cy="3358412"/>
          </a:xfrm>
          <a:prstGeom prst="rect">
            <a:avLst/>
          </a:prstGeom>
        </p:spPr>
      </p:pic>
      <p:grpSp>
        <p:nvGrpSpPr>
          <p:cNvPr id="12" name="组合 11">
            <a:extLst>
              <a:ext uri="{FF2B5EF4-FFF2-40B4-BE49-F238E27FC236}">
                <a16:creationId xmlns:a16="http://schemas.microsoft.com/office/drawing/2014/main" id="{321FF2E2-2D7B-4742-BDFB-966C7516F3AA}"/>
              </a:ext>
            </a:extLst>
          </p:cNvPr>
          <p:cNvGrpSpPr/>
          <p:nvPr/>
        </p:nvGrpSpPr>
        <p:grpSpPr>
          <a:xfrm>
            <a:off x="5530028" y="2219390"/>
            <a:ext cx="1950720" cy="1340347"/>
            <a:chOff x="5439969" y="3559737"/>
            <a:chExt cx="1367161" cy="997185"/>
          </a:xfrm>
        </p:grpSpPr>
        <p:pic>
          <p:nvPicPr>
            <p:cNvPr id="10" name="图片 9">
              <a:extLst>
                <a:ext uri="{FF2B5EF4-FFF2-40B4-BE49-F238E27FC236}">
                  <a16:creationId xmlns:a16="http://schemas.microsoft.com/office/drawing/2014/main" id="{ECA2302E-2AD4-430C-B6AC-FB43F7035499}"/>
                </a:ext>
              </a:extLst>
            </p:cNvPr>
            <p:cNvPicPr>
              <a:picLocks noChangeAspect="1"/>
            </p:cNvPicPr>
            <p:nvPr/>
          </p:nvPicPr>
          <p:blipFill rotWithShape="1">
            <a:blip r:embed="rId5">
              <a:extLst>
                <a:ext uri="{28A0092B-C50C-407E-A947-70E740481C1C}">
                  <a14:useLocalDpi xmlns:a14="http://schemas.microsoft.com/office/drawing/2010/main" val="0"/>
                </a:ext>
              </a:extLst>
            </a:blip>
            <a:srcRect t="11578" r="41724" b="12856"/>
            <a:stretch/>
          </p:blipFill>
          <p:spPr>
            <a:xfrm>
              <a:off x="5439969" y="3559737"/>
              <a:ext cx="1367161" cy="997185"/>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墨迹 10">
                  <a:extLst>
                    <a:ext uri="{FF2B5EF4-FFF2-40B4-BE49-F238E27FC236}">
                      <a16:creationId xmlns:a16="http://schemas.microsoft.com/office/drawing/2014/main" id="{9F67D2AC-8259-4C5D-B654-9B04E3BAF378}"/>
                    </a:ext>
                  </a:extLst>
                </p14:cNvPr>
                <p14:cNvContentPartPr/>
                <p14:nvPr/>
              </p14:nvContentPartPr>
              <p14:xfrm>
                <a:off x="5864211" y="3568649"/>
                <a:ext cx="378000" cy="536760"/>
              </p14:xfrm>
            </p:contentPart>
          </mc:Choice>
          <mc:Fallback xmlns="">
            <p:pic>
              <p:nvPicPr>
                <p:cNvPr id="11" name="墨迹 10">
                  <a:extLst>
                    <a:ext uri="{FF2B5EF4-FFF2-40B4-BE49-F238E27FC236}">
                      <a16:creationId xmlns:a16="http://schemas.microsoft.com/office/drawing/2014/main" id="{9F67D2AC-8259-4C5D-B654-9B04E3BAF378}"/>
                    </a:ext>
                  </a:extLst>
                </p:cNvPr>
                <p:cNvPicPr/>
                <p:nvPr/>
              </p:nvPicPr>
              <p:blipFill>
                <a:blip r:embed="rId7"/>
                <a:stretch>
                  <a:fillRect/>
                </a:stretch>
              </p:blipFill>
              <p:spPr>
                <a:xfrm>
                  <a:off x="5857898" y="3561953"/>
                  <a:ext cx="390373" cy="549884"/>
                </a:xfrm>
                <a:prstGeom prst="rect">
                  <a:avLst/>
                </a:prstGeom>
              </p:spPr>
            </p:pic>
          </mc:Fallback>
        </mc:AlternateContent>
      </p:grpSp>
      <p:pic>
        <p:nvPicPr>
          <p:cNvPr id="16" name="图片 15">
            <a:extLst>
              <a:ext uri="{FF2B5EF4-FFF2-40B4-BE49-F238E27FC236}">
                <a16:creationId xmlns:a16="http://schemas.microsoft.com/office/drawing/2014/main" id="{D149C953-4012-4213-9BCA-D080F017A9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0028" y="3499589"/>
            <a:ext cx="5051612" cy="3358412"/>
          </a:xfrm>
          <a:prstGeom prst="rect">
            <a:avLst/>
          </a:prstGeom>
        </p:spPr>
      </p:pic>
      <p:pic>
        <p:nvPicPr>
          <p:cNvPr id="20" name="图片 19">
            <a:extLst>
              <a:ext uri="{FF2B5EF4-FFF2-40B4-BE49-F238E27FC236}">
                <a16:creationId xmlns:a16="http://schemas.microsoft.com/office/drawing/2014/main" id="{FE154124-4409-47D7-A5F2-A10C6C8347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74" y="0"/>
            <a:ext cx="3327268" cy="6858000"/>
          </a:xfrm>
          <a:prstGeom prst="rect">
            <a:avLst/>
          </a:prstGeom>
        </p:spPr>
      </p:pic>
      <p:pic>
        <p:nvPicPr>
          <p:cNvPr id="18" name="图片 17">
            <a:extLst>
              <a:ext uri="{FF2B5EF4-FFF2-40B4-BE49-F238E27FC236}">
                <a16:creationId xmlns:a16="http://schemas.microsoft.com/office/drawing/2014/main" id="{29EC18B0-6A47-4C45-9500-135A98A45DB1}"/>
              </a:ext>
            </a:extLst>
          </p:cNvPr>
          <p:cNvPicPr>
            <a:picLocks noChangeAspect="1"/>
          </p:cNvPicPr>
          <p:nvPr/>
        </p:nvPicPr>
        <p:blipFill rotWithShape="1">
          <a:blip r:embed="rId10">
            <a:extLst>
              <a:ext uri="{28A0092B-C50C-407E-A947-70E740481C1C}">
                <a14:useLocalDpi xmlns:a14="http://schemas.microsoft.com/office/drawing/2010/main" val="0"/>
              </a:ext>
            </a:extLst>
          </a:blip>
          <a:srcRect l="31112" t="9263" r="30896" b="7813"/>
          <a:stretch/>
        </p:blipFill>
        <p:spPr>
          <a:xfrm>
            <a:off x="1361505" y="4155946"/>
            <a:ext cx="463680" cy="1012054"/>
          </a:xfrm>
          <a:prstGeom prst="rect">
            <a:avLst/>
          </a:prstGeom>
        </p:spPr>
      </p:pic>
      <p:sp>
        <p:nvSpPr>
          <p:cNvPr id="21" name="文本框 20">
            <a:extLst>
              <a:ext uri="{FF2B5EF4-FFF2-40B4-BE49-F238E27FC236}">
                <a16:creationId xmlns:a16="http://schemas.microsoft.com/office/drawing/2014/main" id="{967738AD-777E-4B55-8EE3-373F0191F577}"/>
              </a:ext>
            </a:extLst>
          </p:cNvPr>
          <p:cNvSpPr txBox="1"/>
          <p:nvPr/>
        </p:nvSpPr>
        <p:spPr>
          <a:xfrm>
            <a:off x="2032984" y="4350058"/>
            <a:ext cx="1109599" cy="369332"/>
          </a:xfrm>
          <a:prstGeom prst="rect">
            <a:avLst/>
          </a:prstGeom>
          <a:solidFill>
            <a:schemeClr val="bg1"/>
          </a:solidFill>
        </p:spPr>
        <p:txBody>
          <a:bodyPr wrap="none" rtlCol="0">
            <a:spAutoFit/>
          </a:bodyPr>
          <a:lstStyle/>
          <a:p>
            <a:r>
              <a:rPr lang="en-US" altLang="zh-CN" b="1" dirty="0">
                <a:solidFill>
                  <a:srgbClr val="FFC000"/>
                </a:solidFill>
              </a:rPr>
              <a:t>1 micron</a:t>
            </a:r>
            <a:endParaRPr lang="zh-CN" altLang="en-US" b="1" dirty="0">
              <a:solidFill>
                <a:srgbClr val="FFC000"/>
              </a:solidFill>
            </a:endParaRPr>
          </a:p>
        </p:txBody>
      </p:sp>
      <p:sp>
        <p:nvSpPr>
          <p:cNvPr id="22" name="文本框 21">
            <a:extLst>
              <a:ext uri="{FF2B5EF4-FFF2-40B4-BE49-F238E27FC236}">
                <a16:creationId xmlns:a16="http://schemas.microsoft.com/office/drawing/2014/main" id="{28BAD737-FFA6-4450-8F11-F792CBD841C6}"/>
              </a:ext>
            </a:extLst>
          </p:cNvPr>
          <p:cNvSpPr txBox="1"/>
          <p:nvPr/>
        </p:nvSpPr>
        <p:spPr>
          <a:xfrm>
            <a:off x="1055560" y="5165247"/>
            <a:ext cx="1109599" cy="369332"/>
          </a:xfrm>
          <a:prstGeom prst="rect">
            <a:avLst/>
          </a:prstGeom>
          <a:solidFill>
            <a:schemeClr val="bg1"/>
          </a:solidFill>
        </p:spPr>
        <p:txBody>
          <a:bodyPr wrap="none" rtlCol="0">
            <a:spAutoFit/>
          </a:bodyPr>
          <a:lstStyle/>
          <a:p>
            <a:r>
              <a:rPr lang="en-US" altLang="zh-CN" b="1" dirty="0">
                <a:solidFill>
                  <a:srgbClr val="0066FF"/>
                </a:solidFill>
              </a:rPr>
              <a:t>2 micron</a:t>
            </a:r>
            <a:endParaRPr lang="zh-CN" altLang="en-US" b="1" dirty="0">
              <a:solidFill>
                <a:srgbClr val="0066FF"/>
              </a:solidFill>
            </a:endParaRPr>
          </a:p>
        </p:txBody>
      </p:sp>
    </p:spTree>
    <p:extLst>
      <p:ext uri="{BB962C8B-B14F-4D97-AF65-F5344CB8AC3E}">
        <p14:creationId xmlns:p14="http://schemas.microsoft.com/office/powerpoint/2010/main" val="7904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15731E-9EE9-4999-86F2-6FDA25B62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2" y="-2639792"/>
            <a:ext cx="6858000" cy="12192002"/>
          </a:xfrm>
          <a:prstGeom prst="rect">
            <a:avLst/>
          </a:prstGeom>
        </p:spPr>
      </p:pic>
      <p:sp>
        <p:nvSpPr>
          <p:cNvPr id="2" name="标题 1">
            <a:extLst>
              <a:ext uri="{FF2B5EF4-FFF2-40B4-BE49-F238E27FC236}">
                <a16:creationId xmlns:a16="http://schemas.microsoft.com/office/drawing/2014/main" id="{89B5A5A5-6166-4A9A-89EE-4ABEFA5EA971}"/>
              </a:ext>
            </a:extLst>
          </p:cNvPr>
          <p:cNvSpPr>
            <a:spLocks noGrp="1"/>
          </p:cNvSpPr>
          <p:nvPr>
            <p:ph type="title"/>
          </p:nvPr>
        </p:nvSpPr>
        <p:spPr>
          <a:xfrm>
            <a:off x="0" y="-294839"/>
            <a:ext cx="10515600" cy="1325563"/>
          </a:xfrm>
        </p:spPr>
        <p:txBody>
          <a:bodyPr>
            <a:normAutofit/>
          </a:bodyPr>
          <a:lstStyle/>
          <a:p>
            <a:r>
              <a:rPr lang="zh-CN" altLang="en-US" sz="3200" b="1" dirty="0">
                <a:solidFill>
                  <a:srgbClr val="FFFF00"/>
                </a:solidFill>
              </a:rPr>
              <a:t>从杨氏模量实验谈起</a:t>
            </a:r>
          </a:p>
        </p:txBody>
      </p:sp>
      <p:sp>
        <p:nvSpPr>
          <p:cNvPr id="6" name="矩形 5">
            <a:extLst>
              <a:ext uri="{FF2B5EF4-FFF2-40B4-BE49-F238E27FC236}">
                <a16:creationId xmlns:a16="http://schemas.microsoft.com/office/drawing/2014/main" id="{66749D90-6F54-4CB5-8AD3-7429AD55D191}"/>
              </a:ext>
            </a:extLst>
          </p:cNvPr>
          <p:cNvSpPr/>
          <p:nvPr/>
        </p:nvSpPr>
        <p:spPr>
          <a:xfrm>
            <a:off x="5788550" y="620202"/>
            <a:ext cx="2122998" cy="14232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46AB230-5609-4D3D-847E-7BED72BCD666}"/>
              </a:ext>
            </a:extLst>
          </p:cNvPr>
          <p:cNvSpPr/>
          <p:nvPr/>
        </p:nvSpPr>
        <p:spPr>
          <a:xfrm>
            <a:off x="860067" y="3022821"/>
            <a:ext cx="2122998" cy="14232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51C787A-DF5B-49F9-8D2A-97E8F76934A0}"/>
              </a:ext>
            </a:extLst>
          </p:cNvPr>
          <p:cNvSpPr/>
          <p:nvPr/>
        </p:nvSpPr>
        <p:spPr>
          <a:xfrm>
            <a:off x="3277263" y="3022821"/>
            <a:ext cx="1509422" cy="9369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2660655-3AA0-42A1-8E7D-82D938CCA940}"/>
              </a:ext>
            </a:extLst>
          </p:cNvPr>
          <p:cNvSpPr/>
          <p:nvPr/>
        </p:nvSpPr>
        <p:spPr>
          <a:xfrm>
            <a:off x="3213651" y="4613083"/>
            <a:ext cx="3497249" cy="14232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7A2FB26-15FC-463F-9855-7FE6F5CF7D92}"/>
              </a:ext>
            </a:extLst>
          </p:cNvPr>
          <p:cNvSpPr/>
          <p:nvPr/>
        </p:nvSpPr>
        <p:spPr>
          <a:xfrm>
            <a:off x="5277015" y="2951260"/>
            <a:ext cx="5238585" cy="30201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ADD3DFA9-9C60-4A2C-973A-1294CF7F32A6}"/>
              </a:ext>
            </a:extLst>
          </p:cNvPr>
          <p:cNvSpPr/>
          <p:nvPr/>
        </p:nvSpPr>
        <p:spPr>
          <a:xfrm>
            <a:off x="604299" y="4461345"/>
            <a:ext cx="2525865" cy="19768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00C3195-BBEC-4078-B7AF-C352062788BA}"/>
              </a:ext>
            </a:extLst>
          </p:cNvPr>
          <p:cNvSpPr txBox="1"/>
          <p:nvPr/>
        </p:nvSpPr>
        <p:spPr>
          <a:xfrm>
            <a:off x="3098359" y="6116121"/>
            <a:ext cx="8905002" cy="707886"/>
          </a:xfrm>
          <a:prstGeom prst="rect">
            <a:avLst/>
          </a:prstGeom>
          <a:noFill/>
        </p:spPr>
        <p:txBody>
          <a:bodyPr wrap="none" rtlCol="0">
            <a:spAutoFit/>
          </a:bodyPr>
          <a:lstStyle/>
          <a:p>
            <a:r>
              <a:rPr lang="zh-CN" altLang="en-US" sz="4000" dirty="0">
                <a:solidFill>
                  <a:srgbClr val="FF0000"/>
                </a:solidFill>
              </a:rPr>
              <a:t>如果单点测量不确定度是不均匀的呢？</a:t>
            </a:r>
          </a:p>
        </p:txBody>
      </p:sp>
    </p:spTree>
    <p:extLst>
      <p:ext uri="{BB962C8B-B14F-4D97-AF65-F5344CB8AC3E}">
        <p14:creationId xmlns:p14="http://schemas.microsoft.com/office/powerpoint/2010/main" val="20357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787131-C1D2-40F9-BF52-95B976E6390B}"/>
              </a:ext>
            </a:extLst>
          </p:cNvPr>
          <p:cNvSpPr>
            <a:spLocks noGrp="1"/>
          </p:cNvSpPr>
          <p:nvPr>
            <p:ph type="title"/>
          </p:nvPr>
        </p:nvSpPr>
        <p:spPr/>
        <p:txBody>
          <a:bodyPr/>
          <a:lstStyle/>
          <a:p>
            <a:r>
              <a:rPr lang="zh-CN" altLang="en-US" b="1" dirty="0">
                <a:solidFill>
                  <a:srgbClr val="D60093"/>
                </a:solidFill>
              </a:rPr>
              <a:t>           </a:t>
            </a:r>
            <a:r>
              <a:rPr lang="zh-CN" altLang="en-US" b="1" dirty="0">
                <a:solidFill>
                  <a:srgbClr val="D60093"/>
                </a:solidFill>
                <a:latin typeface="隶书" panose="02010509060101010101" pitchFamily="49" charset="-122"/>
                <a:ea typeface="隶书" panose="02010509060101010101" pitchFamily="49" charset="-122"/>
              </a:rPr>
              <a:t>小作业</a:t>
            </a:r>
            <a:r>
              <a:rPr lang="en-US" altLang="zh-CN" b="1" dirty="0">
                <a:solidFill>
                  <a:srgbClr val="D60093"/>
                </a:solidFill>
                <a:latin typeface="隶书" panose="02010509060101010101" pitchFamily="49" charset="-122"/>
                <a:ea typeface="隶书" panose="02010509060101010101" pitchFamily="49" charset="-122"/>
              </a:rPr>
              <a:t> </a:t>
            </a:r>
            <a:r>
              <a:rPr lang="en-US" altLang="zh-CN" b="1" dirty="0">
                <a:solidFill>
                  <a:srgbClr val="D60093"/>
                </a:solidFill>
                <a:latin typeface="Comic Sans MS" panose="030F0702030302020204" pitchFamily="66" charset="0"/>
              </a:rPr>
              <a:t>Practice time</a:t>
            </a:r>
            <a:r>
              <a:rPr lang="en-US" altLang="zh-CN" b="1" dirty="0">
                <a:solidFill>
                  <a:srgbClr val="D60093"/>
                </a:solidFill>
              </a:rPr>
              <a:t> </a:t>
            </a:r>
            <a:endParaRPr lang="zh-CN" altLang="en-US" b="1" dirty="0">
              <a:solidFill>
                <a:srgbClr val="D60093"/>
              </a:solidFill>
            </a:endParaRPr>
          </a:p>
        </p:txBody>
      </p:sp>
      <p:sp>
        <p:nvSpPr>
          <p:cNvPr id="3" name="内容占位符 2">
            <a:extLst>
              <a:ext uri="{FF2B5EF4-FFF2-40B4-BE49-F238E27FC236}">
                <a16:creationId xmlns:a16="http://schemas.microsoft.com/office/drawing/2014/main" id="{5D23BE55-4265-4F7D-9C7E-07E503AA60CE}"/>
              </a:ext>
            </a:extLst>
          </p:cNvPr>
          <p:cNvSpPr>
            <a:spLocks noGrp="1"/>
          </p:cNvSpPr>
          <p:nvPr>
            <p:ph idx="1"/>
          </p:nvPr>
        </p:nvSpPr>
        <p:spPr/>
        <p:txBody>
          <a:bodyPr/>
          <a:lstStyle/>
          <a:p>
            <a:pPr marL="514350" indent="-514350">
              <a:buAutoNum type="arabicPeriod"/>
            </a:pPr>
            <a:r>
              <a:rPr lang="zh-CN" altLang="en-US" dirty="0"/>
              <a:t>用直线拟合以下数据，得到斜率和截距的结果和不确定度：</a:t>
            </a:r>
            <a:endParaRPr lang="en-US" altLang="zh-CN" dirty="0"/>
          </a:p>
          <a:p>
            <a:pPr marL="514350" indent="-514350">
              <a:buAutoNum type="arabicPeriod"/>
            </a:pPr>
            <a:endParaRPr lang="en-US" altLang="zh-CN" dirty="0"/>
          </a:p>
          <a:p>
            <a:pPr marL="514350" indent="-514350">
              <a:buAutoNum type="arabicPeriod"/>
            </a:pPr>
            <a:endParaRPr lang="en-US" altLang="zh-CN" dirty="0"/>
          </a:p>
          <a:p>
            <a:pPr marL="514350" indent="-514350">
              <a:buAutoNum type="arabicPeriod"/>
            </a:pPr>
            <a:endParaRPr lang="en-US" altLang="zh-CN" dirty="0"/>
          </a:p>
          <a:p>
            <a:pPr marL="514350" indent="-514350">
              <a:buAutoNum type="arabicPeriod"/>
            </a:pPr>
            <a:r>
              <a:rPr lang="zh-CN" altLang="en-US" dirty="0"/>
              <a:t>用减幅振荡函数拟合以下数据，得到各参数的值和不确定度：</a:t>
            </a:r>
            <a:endParaRPr lang="en-US" altLang="zh-CN" dirty="0"/>
          </a:p>
        </p:txBody>
      </p:sp>
      <p:pic>
        <p:nvPicPr>
          <p:cNvPr id="5" name="图片 4">
            <a:extLst>
              <a:ext uri="{FF2B5EF4-FFF2-40B4-BE49-F238E27FC236}">
                <a16:creationId xmlns:a16="http://schemas.microsoft.com/office/drawing/2014/main" id="{096051D3-CE12-47FC-AFE8-041464152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25" y="118926"/>
            <a:ext cx="1496774" cy="1663083"/>
          </a:xfrm>
          <a:prstGeom prst="rect">
            <a:avLst/>
          </a:prstGeom>
        </p:spPr>
      </p:pic>
      <p:pic>
        <p:nvPicPr>
          <p:cNvPr id="6" name="图片 5">
            <a:extLst>
              <a:ext uri="{FF2B5EF4-FFF2-40B4-BE49-F238E27FC236}">
                <a16:creationId xmlns:a16="http://schemas.microsoft.com/office/drawing/2014/main" id="{25F386D9-3F40-48FF-8513-84502B93EDEA}"/>
              </a:ext>
            </a:extLst>
          </p:cNvPr>
          <p:cNvPicPr>
            <a:picLocks noChangeAspect="1"/>
          </p:cNvPicPr>
          <p:nvPr/>
        </p:nvPicPr>
        <p:blipFill>
          <a:blip r:embed="rId3"/>
          <a:stretch>
            <a:fillRect/>
          </a:stretch>
        </p:blipFill>
        <p:spPr>
          <a:xfrm>
            <a:off x="1279454" y="2356650"/>
            <a:ext cx="9553575" cy="1238250"/>
          </a:xfrm>
          <a:prstGeom prst="rect">
            <a:avLst/>
          </a:prstGeom>
        </p:spPr>
      </p:pic>
      <p:pic>
        <p:nvPicPr>
          <p:cNvPr id="7" name="图片 6">
            <a:extLst>
              <a:ext uri="{FF2B5EF4-FFF2-40B4-BE49-F238E27FC236}">
                <a16:creationId xmlns:a16="http://schemas.microsoft.com/office/drawing/2014/main" id="{9F4A3BB5-5B40-4A93-B4FF-991FF988CEAE}"/>
              </a:ext>
            </a:extLst>
          </p:cNvPr>
          <p:cNvPicPr>
            <a:picLocks noChangeAspect="1"/>
          </p:cNvPicPr>
          <p:nvPr/>
        </p:nvPicPr>
        <p:blipFill>
          <a:blip r:embed="rId4"/>
          <a:stretch>
            <a:fillRect/>
          </a:stretch>
        </p:blipFill>
        <p:spPr>
          <a:xfrm>
            <a:off x="1343770" y="4376509"/>
            <a:ext cx="7520443" cy="2331479"/>
          </a:xfrm>
          <a:prstGeom prst="rect">
            <a:avLst/>
          </a:prstGeom>
        </p:spPr>
      </p:pic>
    </p:spTree>
    <p:extLst>
      <p:ext uri="{BB962C8B-B14F-4D97-AF65-F5344CB8AC3E}">
        <p14:creationId xmlns:p14="http://schemas.microsoft.com/office/powerpoint/2010/main" val="87794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787131-C1D2-40F9-BF52-95B976E6390B}"/>
              </a:ext>
            </a:extLst>
          </p:cNvPr>
          <p:cNvSpPr>
            <a:spLocks noGrp="1"/>
          </p:cNvSpPr>
          <p:nvPr>
            <p:ph type="title"/>
          </p:nvPr>
        </p:nvSpPr>
        <p:spPr/>
        <p:txBody>
          <a:bodyPr/>
          <a:lstStyle/>
          <a:p>
            <a:r>
              <a:rPr lang="zh-CN" altLang="en-US" b="1" dirty="0">
                <a:solidFill>
                  <a:srgbClr val="D60093"/>
                </a:solidFill>
              </a:rPr>
              <a:t>           </a:t>
            </a:r>
            <a:r>
              <a:rPr lang="zh-CN" altLang="en-US" b="1" dirty="0">
                <a:solidFill>
                  <a:srgbClr val="D60093"/>
                </a:solidFill>
                <a:latin typeface="隶书" panose="02010509060101010101" pitchFamily="49" charset="-122"/>
                <a:ea typeface="隶书" panose="02010509060101010101" pitchFamily="49" charset="-122"/>
              </a:rPr>
              <a:t>小作业</a:t>
            </a:r>
            <a:r>
              <a:rPr lang="en-US" altLang="zh-CN" b="1" dirty="0">
                <a:solidFill>
                  <a:srgbClr val="D60093"/>
                </a:solidFill>
                <a:latin typeface="隶书" panose="02010509060101010101" pitchFamily="49" charset="-122"/>
                <a:ea typeface="隶书" panose="02010509060101010101" pitchFamily="49" charset="-122"/>
              </a:rPr>
              <a:t> </a:t>
            </a:r>
            <a:r>
              <a:rPr lang="en-US" altLang="zh-CN" b="1" dirty="0">
                <a:solidFill>
                  <a:srgbClr val="D60093"/>
                </a:solidFill>
                <a:latin typeface="Comic Sans MS" panose="030F0702030302020204" pitchFamily="66" charset="0"/>
              </a:rPr>
              <a:t>Practice time</a:t>
            </a:r>
            <a:r>
              <a:rPr lang="en-US" altLang="zh-CN" b="1" dirty="0">
                <a:solidFill>
                  <a:srgbClr val="D60093"/>
                </a:solidFill>
              </a:rPr>
              <a:t> </a:t>
            </a:r>
            <a:endParaRPr lang="zh-CN" altLang="en-US" b="1" dirty="0">
              <a:solidFill>
                <a:srgbClr val="D60093"/>
              </a:solidFill>
            </a:endParaRPr>
          </a:p>
        </p:txBody>
      </p:sp>
      <p:sp>
        <p:nvSpPr>
          <p:cNvPr id="3" name="内容占位符 2">
            <a:extLst>
              <a:ext uri="{FF2B5EF4-FFF2-40B4-BE49-F238E27FC236}">
                <a16:creationId xmlns:a16="http://schemas.microsoft.com/office/drawing/2014/main" id="{5D23BE55-4265-4F7D-9C7E-07E503AA60CE}"/>
              </a:ext>
            </a:extLst>
          </p:cNvPr>
          <p:cNvSpPr>
            <a:spLocks noGrp="1"/>
          </p:cNvSpPr>
          <p:nvPr>
            <p:ph idx="1"/>
          </p:nvPr>
        </p:nvSpPr>
        <p:spPr/>
        <p:txBody>
          <a:bodyPr/>
          <a:lstStyle/>
          <a:p>
            <a:pPr marL="0" indent="0">
              <a:buNone/>
            </a:pPr>
            <a:r>
              <a:rPr lang="en-US" altLang="zh-CN" dirty="0"/>
              <a:t>3. </a:t>
            </a:r>
            <a:r>
              <a:rPr lang="zh-CN" altLang="en-US" dirty="0"/>
              <a:t>（</a:t>
            </a:r>
            <a:r>
              <a:rPr lang="zh-CN" altLang="en-US" b="1" dirty="0">
                <a:solidFill>
                  <a:srgbClr val="D60093"/>
                </a:solidFill>
              </a:rPr>
              <a:t>选做，有分数</a:t>
            </a:r>
            <a:r>
              <a:rPr lang="zh-CN" altLang="en-US" dirty="0"/>
              <a:t>）调研、思考并回答：关于在数据拟合中分析结果和不确定度，教科书上（</a:t>
            </a:r>
            <a:r>
              <a:rPr lang="zh-CN" altLang="en-US" b="1" dirty="0">
                <a:solidFill>
                  <a:srgbClr val="FF0000"/>
                </a:solidFill>
              </a:rPr>
              <a:t>含</a:t>
            </a:r>
            <a:r>
              <a:rPr lang="en-US" altLang="zh-CN" b="1" dirty="0">
                <a:solidFill>
                  <a:srgbClr val="FF0000"/>
                </a:solidFill>
              </a:rPr>
              <a:t>MOOC</a:t>
            </a:r>
            <a:r>
              <a:rPr lang="zh-CN" altLang="en-US" b="1" dirty="0">
                <a:solidFill>
                  <a:srgbClr val="FF0000"/>
                </a:solidFill>
              </a:rPr>
              <a:t>、公开课、原版教科书、</a:t>
            </a:r>
            <a:r>
              <a:rPr lang="en-US" altLang="zh-CN" b="1" dirty="0">
                <a:solidFill>
                  <a:srgbClr val="FF0000"/>
                </a:solidFill>
              </a:rPr>
              <a:t>……</a:t>
            </a:r>
            <a:r>
              <a:rPr lang="zh-CN" altLang="en-US" dirty="0"/>
              <a:t>）有没有写，又是怎么写的？教科书上的内容怎么样联系到这堂课讲的普遍数据分析方法？</a:t>
            </a:r>
            <a:endParaRPr lang="en-US" altLang="zh-CN" dirty="0"/>
          </a:p>
          <a:p>
            <a:pPr marL="0" indent="0">
              <a:buNone/>
            </a:pPr>
            <a:endParaRPr lang="en-US" altLang="zh-CN" dirty="0"/>
          </a:p>
          <a:p>
            <a:pPr marL="0" indent="0">
              <a:buNone/>
            </a:pPr>
            <a:r>
              <a:rPr lang="en-US" altLang="zh-CN" dirty="0"/>
              <a:t>4. </a:t>
            </a:r>
            <a:r>
              <a:rPr lang="zh-CN" altLang="en-US" dirty="0"/>
              <a:t>期末选题之一：阅读</a:t>
            </a:r>
            <a:r>
              <a:rPr lang="en-US" altLang="zh-CN" dirty="0"/>
              <a:t>《</a:t>
            </a:r>
            <a:r>
              <a:rPr lang="zh-CN" altLang="en-US" dirty="0"/>
              <a:t>高能物理数据分析</a:t>
            </a:r>
            <a:r>
              <a:rPr lang="en-US" altLang="zh-CN" dirty="0"/>
              <a:t>》</a:t>
            </a:r>
            <a:r>
              <a:rPr lang="zh-CN" altLang="en-US" dirty="0"/>
              <a:t>（书籍或相关综述论文），结合这节课的内容写一篇读书报告。</a:t>
            </a:r>
            <a:endParaRPr lang="en-US" altLang="zh-CN" dirty="0"/>
          </a:p>
          <a:p>
            <a:pPr marL="0" indent="0">
              <a:buNone/>
            </a:pPr>
            <a:r>
              <a:rPr lang="en-US" altLang="zh-CN" b="1" dirty="0">
                <a:solidFill>
                  <a:srgbClr val="FF0000"/>
                </a:solidFill>
              </a:rPr>
              <a:t>Again</a:t>
            </a:r>
            <a:r>
              <a:rPr lang="zh-CN" altLang="en-US" b="1" dirty="0">
                <a:solidFill>
                  <a:srgbClr val="FF0000"/>
                </a:solidFill>
              </a:rPr>
              <a:t>：一个题目不超过</a:t>
            </a:r>
            <a:r>
              <a:rPr lang="en-US" altLang="zh-CN" b="1" dirty="0">
                <a:solidFill>
                  <a:srgbClr val="FF0000"/>
                </a:solidFill>
              </a:rPr>
              <a:t>3</a:t>
            </a:r>
            <a:r>
              <a:rPr lang="zh-CN" altLang="en-US" b="1" dirty="0">
                <a:solidFill>
                  <a:srgbClr val="FF0000"/>
                </a:solidFill>
              </a:rPr>
              <a:t>人，先报先得。</a:t>
            </a:r>
            <a:endParaRPr lang="en-US" altLang="zh-CN" b="1" dirty="0">
              <a:solidFill>
                <a:srgbClr val="FF0000"/>
              </a:solidFill>
            </a:endParaRPr>
          </a:p>
          <a:p>
            <a:pPr marL="0" indent="0">
              <a:buNone/>
            </a:pPr>
            <a:r>
              <a:rPr lang="en-US" altLang="zh-CN" b="1" dirty="0">
                <a:solidFill>
                  <a:srgbClr val="FF0000"/>
                </a:solidFill>
              </a:rPr>
              <a:t>【</a:t>
            </a:r>
            <a:r>
              <a:rPr lang="zh-CN" altLang="en-US" b="1" dirty="0">
                <a:solidFill>
                  <a:srgbClr val="FF0000"/>
                </a:solidFill>
              </a:rPr>
              <a:t>熊熊掰玉米</a:t>
            </a:r>
            <a:r>
              <a:rPr lang="en-US" altLang="zh-CN" b="1" dirty="0">
                <a:solidFill>
                  <a:srgbClr val="FF0000"/>
                </a:solidFill>
              </a:rPr>
              <a:t>】</a:t>
            </a:r>
          </a:p>
        </p:txBody>
      </p:sp>
      <p:pic>
        <p:nvPicPr>
          <p:cNvPr id="5" name="图片 4">
            <a:extLst>
              <a:ext uri="{FF2B5EF4-FFF2-40B4-BE49-F238E27FC236}">
                <a16:creationId xmlns:a16="http://schemas.microsoft.com/office/drawing/2014/main" id="{096051D3-CE12-47FC-AFE8-041464152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25" y="118926"/>
            <a:ext cx="1496774" cy="1663083"/>
          </a:xfrm>
          <a:prstGeom prst="rect">
            <a:avLst/>
          </a:prstGeom>
        </p:spPr>
      </p:pic>
    </p:spTree>
    <p:extLst>
      <p:ext uri="{BB962C8B-B14F-4D97-AF65-F5344CB8AC3E}">
        <p14:creationId xmlns:p14="http://schemas.microsoft.com/office/powerpoint/2010/main" val="3918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D5C662-B978-4CA6-B247-6146D7380D51}"/>
              </a:ext>
            </a:extLst>
          </p:cNvPr>
          <p:cNvSpPr>
            <a:spLocks noGrp="1"/>
          </p:cNvSpPr>
          <p:nvPr>
            <p:ph type="title"/>
          </p:nvPr>
        </p:nvSpPr>
        <p:spPr/>
        <p:txBody>
          <a:bodyPr/>
          <a:lstStyle/>
          <a:p>
            <a:r>
              <a:rPr lang="en-US" altLang="zh-CN" dirty="0"/>
              <a:t>Additional slides</a:t>
            </a:r>
            <a:endParaRPr lang="zh-CN" altLang="en-US" dirty="0"/>
          </a:p>
        </p:txBody>
      </p:sp>
      <p:sp>
        <p:nvSpPr>
          <p:cNvPr id="3" name="内容占位符 2">
            <a:extLst>
              <a:ext uri="{FF2B5EF4-FFF2-40B4-BE49-F238E27FC236}">
                <a16:creationId xmlns:a16="http://schemas.microsoft.com/office/drawing/2014/main" id="{C1E5F2AF-D4C3-4E99-BC0F-06FB79539140}"/>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122720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B015C2A-CB12-43E7-BA6D-7DF0B1F3CF04}"/>
              </a:ext>
            </a:extLst>
          </p:cNvPr>
          <p:cNvSpPr>
            <a:spLocks noGrp="1"/>
          </p:cNvSpPr>
          <p:nvPr>
            <p:ph type="title"/>
          </p:nvPr>
        </p:nvSpPr>
        <p:spPr/>
        <p:txBody>
          <a:bodyPr/>
          <a:lstStyle/>
          <a:p>
            <a:r>
              <a:rPr lang="zh-CN" altLang="en-US" dirty="0"/>
              <a:t>多次测量求平均值</a:t>
            </a:r>
          </a:p>
        </p:txBody>
      </p:sp>
      <p:pic>
        <p:nvPicPr>
          <p:cNvPr id="5" name="图片 4">
            <a:extLst>
              <a:ext uri="{FF2B5EF4-FFF2-40B4-BE49-F238E27FC236}">
                <a16:creationId xmlns:a16="http://schemas.microsoft.com/office/drawing/2014/main" id="{9E80C89E-5E03-4FBC-B424-1406D70354DC}"/>
              </a:ext>
            </a:extLst>
          </p:cNvPr>
          <p:cNvPicPr>
            <a:picLocks noChangeAspect="1"/>
          </p:cNvPicPr>
          <p:nvPr/>
        </p:nvPicPr>
        <p:blipFill>
          <a:blip r:embed="rId2"/>
          <a:stretch>
            <a:fillRect/>
          </a:stretch>
        </p:blipFill>
        <p:spPr>
          <a:xfrm>
            <a:off x="838200" y="1605046"/>
            <a:ext cx="5736362" cy="4887829"/>
          </a:xfrm>
          <a:prstGeom prst="rect">
            <a:avLst/>
          </a:prstGeom>
        </p:spPr>
      </p:pic>
      <p:sp>
        <p:nvSpPr>
          <p:cNvPr id="6" name="文本框 5">
            <a:extLst>
              <a:ext uri="{FF2B5EF4-FFF2-40B4-BE49-F238E27FC236}">
                <a16:creationId xmlns:a16="http://schemas.microsoft.com/office/drawing/2014/main" id="{F6BDA1A7-D33D-466B-8E74-F9343A576A3C}"/>
              </a:ext>
            </a:extLst>
          </p:cNvPr>
          <p:cNvSpPr txBox="1"/>
          <p:nvPr/>
        </p:nvSpPr>
        <p:spPr>
          <a:xfrm>
            <a:off x="6391920" y="581007"/>
            <a:ext cx="4856087" cy="4524315"/>
          </a:xfrm>
          <a:prstGeom prst="rect">
            <a:avLst/>
          </a:prstGeom>
          <a:noFill/>
        </p:spPr>
        <p:txBody>
          <a:bodyPr wrap="square" rtlCol="0">
            <a:spAutoFit/>
          </a:bodyPr>
          <a:lstStyle/>
          <a:p>
            <a:r>
              <a:rPr lang="zh-CN" altLang="en-US" sz="3200" b="1" dirty="0">
                <a:solidFill>
                  <a:srgbClr val="FF0000"/>
                </a:solidFill>
                <a:latin typeface="新宋体" panose="02010609030101010101" pitchFamily="49" charset="-122"/>
                <a:ea typeface="新宋体" panose="02010609030101010101" pitchFamily="49" charset="-122"/>
              </a:rPr>
              <a:t>下面几页均假设仪器足够灵敏和精确、其允差所对应的误差很小，而各批测量结果的不确定度由随机误差主导。</a:t>
            </a:r>
            <a:endParaRPr lang="en-US" altLang="zh-CN" sz="3200" b="1" dirty="0">
              <a:solidFill>
                <a:srgbClr val="FF0000"/>
              </a:solidFill>
              <a:latin typeface="新宋体" panose="02010609030101010101" pitchFamily="49" charset="-122"/>
              <a:ea typeface="新宋体" panose="02010609030101010101" pitchFamily="49" charset="-122"/>
            </a:endParaRPr>
          </a:p>
          <a:p>
            <a:endParaRPr lang="en-US" altLang="zh-CN" sz="3200" b="1" dirty="0">
              <a:solidFill>
                <a:srgbClr val="FF0000"/>
              </a:solidFill>
              <a:latin typeface="新宋体" panose="02010609030101010101" pitchFamily="49" charset="-122"/>
              <a:ea typeface="新宋体" panose="02010609030101010101" pitchFamily="49" charset="-122"/>
            </a:endParaRPr>
          </a:p>
          <a:p>
            <a:r>
              <a:rPr lang="zh-CN" altLang="en-US" sz="3200" b="1" dirty="0">
                <a:solidFill>
                  <a:srgbClr val="3333CC"/>
                </a:solidFill>
                <a:latin typeface="新宋体" panose="02010609030101010101" pitchFamily="49" charset="-122"/>
                <a:ea typeface="新宋体" panose="02010609030101010101" pitchFamily="49" charset="-122"/>
              </a:rPr>
              <a:t>这相当于每个单独的数据点不计误差（</a:t>
            </a:r>
            <a:r>
              <a:rPr lang="en-US" altLang="zh-CN" sz="3200" b="1" dirty="0">
                <a:solidFill>
                  <a:srgbClr val="3333CC"/>
                </a:solidFill>
                <a:latin typeface="新宋体" panose="02010609030101010101" pitchFamily="49" charset="-122"/>
                <a:ea typeface="新宋体" panose="02010609030101010101" pitchFamily="49" charset="-122"/>
              </a:rPr>
              <a:t>scattering</a:t>
            </a:r>
            <a:r>
              <a:rPr lang="zh-CN" altLang="en-US" sz="3200" b="1" dirty="0">
                <a:solidFill>
                  <a:srgbClr val="3333CC"/>
                </a:solidFill>
                <a:latin typeface="新宋体" panose="02010609030101010101" pitchFamily="49" charset="-122"/>
                <a:ea typeface="新宋体" panose="02010609030101010101" pitchFamily="49" charset="-122"/>
              </a:rPr>
              <a:t>主导）</a:t>
            </a:r>
          </a:p>
        </p:txBody>
      </p:sp>
    </p:spTree>
    <p:extLst>
      <p:ext uri="{BB962C8B-B14F-4D97-AF65-F5344CB8AC3E}">
        <p14:creationId xmlns:p14="http://schemas.microsoft.com/office/powerpoint/2010/main" val="1525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5A514C0-B5B4-4E96-9628-E103B783EE84}"/>
              </a:ext>
            </a:extLst>
          </p:cNvPr>
          <p:cNvSpPr>
            <a:spLocks noGrp="1"/>
          </p:cNvSpPr>
          <p:nvPr>
            <p:ph type="title"/>
          </p:nvPr>
        </p:nvSpPr>
        <p:spPr>
          <a:xfrm>
            <a:off x="838200" y="365125"/>
            <a:ext cx="4301971" cy="1325563"/>
          </a:xfrm>
        </p:spPr>
        <p:txBody>
          <a:bodyPr>
            <a:normAutofit fontScale="90000"/>
          </a:bodyPr>
          <a:lstStyle/>
          <a:p>
            <a:r>
              <a:rPr lang="en-US" altLang="zh-CN" dirty="0"/>
              <a:t>Data binning and</a:t>
            </a:r>
            <a:r>
              <a:rPr lang="zh-CN" altLang="en-US" dirty="0"/>
              <a:t>多批测量求平均值</a:t>
            </a:r>
          </a:p>
        </p:txBody>
      </p:sp>
      <p:pic>
        <p:nvPicPr>
          <p:cNvPr id="7" name="图片 6">
            <a:extLst>
              <a:ext uri="{FF2B5EF4-FFF2-40B4-BE49-F238E27FC236}">
                <a16:creationId xmlns:a16="http://schemas.microsoft.com/office/drawing/2014/main" id="{65378A74-7D0B-4488-B67B-FE441B113023}"/>
              </a:ext>
            </a:extLst>
          </p:cNvPr>
          <p:cNvPicPr>
            <a:picLocks noChangeAspect="1"/>
          </p:cNvPicPr>
          <p:nvPr/>
        </p:nvPicPr>
        <p:blipFill>
          <a:blip r:embed="rId2"/>
          <a:stretch>
            <a:fillRect/>
          </a:stretch>
        </p:blipFill>
        <p:spPr>
          <a:xfrm>
            <a:off x="6096000" y="365125"/>
            <a:ext cx="5335299" cy="1195428"/>
          </a:xfrm>
          <a:prstGeom prst="rect">
            <a:avLst/>
          </a:prstGeom>
        </p:spPr>
      </p:pic>
      <p:grpSp>
        <p:nvGrpSpPr>
          <p:cNvPr id="12" name="组合 11">
            <a:extLst>
              <a:ext uri="{FF2B5EF4-FFF2-40B4-BE49-F238E27FC236}">
                <a16:creationId xmlns:a16="http://schemas.microsoft.com/office/drawing/2014/main" id="{AF03DFD7-2487-4421-9781-E45E2A181B9E}"/>
              </a:ext>
            </a:extLst>
          </p:cNvPr>
          <p:cNvGrpSpPr/>
          <p:nvPr/>
        </p:nvGrpSpPr>
        <p:grpSpPr>
          <a:xfrm>
            <a:off x="838200" y="1690688"/>
            <a:ext cx="5741871" cy="5002087"/>
            <a:chOff x="6076056" y="1858100"/>
            <a:chExt cx="5741871" cy="5002087"/>
          </a:xfrm>
        </p:grpSpPr>
        <p:pic>
          <p:nvPicPr>
            <p:cNvPr id="10" name="图片 9">
              <a:extLst>
                <a:ext uri="{FF2B5EF4-FFF2-40B4-BE49-F238E27FC236}">
                  <a16:creationId xmlns:a16="http://schemas.microsoft.com/office/drawing/2014/main" id="{C1B5C0C2-69F9-4B45-BABE-2D1146328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056" y="1858100"/>
              <a:ext cx="5741871" cy="4510713"/>
            </a:xfrm>
            <a:prstGeom prst="rect">
              <a:avLst/>
            </a:prstGeom>
          </p:spPr>
        </p:pic>
        <p:sp>
          <p:nvSpPr>
            <p:cNvPr id="11" name="文本框 10">
              <a:extLst>
                <a:ext uri="{FF2B5EF4-FFF2-40B4-BE49-F238E27FC236}">
                  <a16:creationId xmlns:a16="http://schemas.microsoft.com/office/drawing/2014/main" id="{15311E7E-06DB-4C9E-AF08-FC8F36155A0C}"/>
                </a:ext>
              </a:extLst>
            </p:cNvPr>
            <p:cNvSpPr txBox="1"/>
            <p:nvPr/>
          </p:nvSpPr>
          <p:spPr>
            <a:xfrm>
              <a:off x="6296893" y="6490855"/>
              <a:ext cx="3756156" cy="369332"/>
            </a:xfrm>
            <a:prstGeom prst="rect">
              <a:avLst/>
            </a:prstGeom>
            <a:noFill/>
          </p:spPr>
          <p:txBody>
            <a:bodyPr wrap="none" rtlCol="0">
              <a:spAutoFit/>
            </a:bodyPr>
            <a:lstStyle/>
            <a:p>
              <a:r>
                <a:rPr lang="en-US" altLang="zh-CN" i="1" dirty="0"/>
                <a:t>Nature 506, 71 (2014), Jun Ye group</a:t>
              </a:r>
              <a:endParaRPr lang="zh-CN" altLang="en-US" i="1" dirty="0"/>
            </a:p>
          </p:txBody>
        </p:sp>
      </p:grpSp>
      <p:grpSp>
        <p:nvGrpSpPr>
          <p:cNvPr id="18" name="组合 17">
            <a:extLst>
              <a:ext uri="{FF2B5EF4-FFF2-40B4-BE49-F238E27FC236}">
                <a16:creationId xmlns:a16="http://schemas.microsoft.com/office/drawing/2014/main" id="{164C0632-74E5-4B15-AEF5-CA7AB668E72A}"/>
              </a:ext>
            </a:extLst>
          </p:cNvPr>
          <p:cNvGrpSpPr/>
          <p:nvPr/>
        </p:nvGrpSpPr>
        <p:grpSpPr>
          <a:xfrm>
            <a:off x="6587690" y="1690688"/>
            <a:ext cx="5494766" cy="5010963"/>
            <a:chOff x="6587690" y="1690688"/>
            <a:chExt cx="5494766" cy="5010963"/>
          </a:xfrm>
        </p:grpSpPr>
        <p:pic>
          <p:nvPicPr>
            <p:cNvPr id="16" name="图片 15">
              <a:extLst>
                <a:ext uri="{FF2B5EF4-FFF2-40B4-BE49-F238E27FC236}">
                  <a16:creationId xmlns:a16="http://schemas.microsoft.com/office/drawing/2014/main" id="{BDAEE802-E380-446C-A5FE-1B7B75976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690" y="1690688"/>
              <a:ext cx="5494766" cy="4363883"/>
            </a:xfrm>
            <a:prstGeom prst="rect">
              <a:avLst/>
            </a:prstGeom>
          </p:spPr>
        </p:pic>
        <p:sp>
          <p:nvSpPr>
            <p:cNvPr id="17" name="文本框 16">
              <a:extLst>
                <a:ext uri="{FF2B5EF4-FFF2-40B4-BE49-F238E27FC236}">
                  <a16:creationId xmlns:a16="http://schemas.microsoft.com/office/drawing/2014/main" id="{E5D4553F-0229-476C-8D81-6BC89D0CF712}"/>
                </a:ext>
              </a:extLst>
            </p:cNvPr>
            <p:cNvSpPr txBox="1"/>
            <p:nvPr/>
          </p:nvSpPr>
          <p:spPr>
            <a:xfrm>
              <a:off x="6853558" y="6332319"/>
              <a:ext cx="3929281" cy="369332"/>
            </a:xfrm>
            <a:prstGeom prst="rect">
              <a:avLst/>
            </a:prstGeom>
            <a:noFill/>
          </p:spPr>
          <p:txBody>
            <a:bodyPr wrap="none" rtlCol="0">
              <a:spAutoFit/>
            </a:bodyPr>
            <a:lstStyle/>
            <a:p>
              <a:r>
                <a:rPr lang="en-US" altLang="zh-CN" i="1" dirty="0"/>
                <a:t>PRL 109, 230801 (2012), Jun Ye group</a:t>
              </a:r>
              <a:endParaRPr lang="zh-CN" altLang="en-US" i="1" dirty="0"/>
            </a:p>
          </p:txBody>
        </p:sp>
      </p:grpSp>
    </p:spTree>
    <p:extLst>
      <p:ext uri="{BB962C8B-B14F-4D97-AF65-F5344CB8AC3E}">
        <p14:creationId xmlns:p14="http://schemas.microsoft.com/office/powerpoint/2010/main" val="6654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0701D5-DFE8-4ADA-9286-C453DE5BB971}"/>
              </a:ext>
            </a:extLst>
          </p:cNvPr>
          <p:cNvSpPr>
            <a:spLocks noGrp="1"/>
          </p:cNvSpPr>
          <p:nvPr>
            <p:ph type="title"/>
          </p:nvPr>
        </p:nvSpPr>
        <p:spPr/>
        <p:txBody>
          <a:bodyPr/>
          <a:lstStyle/>
          <a:p>
            <a:r>
              <a:rPr lang="zh-CN" altLang="en-US" dirty="0"/>
              <a:t>多批测量求平均值</a:t>
            </a:r>
          </a:p>
        </p:txBody>
      </p:sp>
      <p:pic>
        <p:nvPicPr>
          <p:cNvPr id="4" name="图片 3">
            <a:extLst>
              <a:ext uri="{FF2B5EF4-FFF2-40B4-BE49-F238E27FC236}">
                <a16:creationId xmlns:a16="http://schemas.microsoft.com/office/drawing/2014/main" id="{F7D63C05-BF80-4658-AF56-D34B1AC82A91}"/>
              </a:ext>
            </a:extLst>
          </p:cNvPr>
          <p:cNvPicPr>
            <a:picLocks noChangeAspect="1"/>
          </p:cNvPicPr>
          <p:nvPr/>
        </p:nvPicPr>
        <p:blipFill>
          <a:blip r:embed="rId2"/>
          <a:stretch>
            <a:fillRect/>
          </a:stretch>
        </p:blipFill>
        <p:spPr>
          <a:xfrm>
            <a:off x="1056978" y="1415079"/>
            <a:ext cx="4242056" cy="5006503"/>
          </a:xfrm>
          <a:prstGeom prst="rect">
            <a:avLst/>
          </a:prstGeom>
        </p:spPr>
      </p:pic>
      <p:pic>
        <p:nvPicPr>
          <p:cNvPr id="6" name="图片 5">
            <a:extLst>
              <a:ext uri="{FF2B5EF4-FFF2-40B4-BE49-F238E27FC236}">
                <a16:creationId xmlns:a16="http://schemas.microsoft.com/office/drawing/2014/main" id="{835EAF72-28B5-4692-B80A-FF705860B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895" y="1532625"/>
            <a:ext cx="8558105" cy="2346862"/>
          </a:xfrm>
          <a:prstGeom prst="rect">
            <a:avLst/>
          </a:prstGeom>
        </p:spPr>
      </p:pic>
      <p:pic>
        <p:nvPicPr>
          <p:cNvPr id="8" name="图片 7">
            <a:extLst>
              <a:ext uri="{FF2B5EF4-FFF2-40B4-BE49-F238E27FC236}">
                <a16:creationId xmlns:a16="http://schemas.microsoft.com/office/drawing/2014/main" id="{181AF5BD-5DD2-4F4E-96C2-08C7D80EE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542" y="3918330"/>
            <a:ext cx="4325240" cy="2869004"/>
          </a:xfrm>
          <a:prstGeom prst="rect">
            <a:avLst/>
          </a:prstGeom>
        </p:spPr>
      </p:pic>
      <p:sp>
        <p:nvSpPr>
          <p:cNvPr id="9" name="椭圆 8">
            <a:extLst>
              <a:ext uri="{FF2B5EF4-FFF2-40B4-BE49-F238E27FC236}">
                <a16:creationId xmlns:a16="http://schemas.microsoft.com/office/drawing/2014/main" id="{8D753229-12FC-4BE9-A882-A9AEAE28A389}"/>
              </a:ext>
            </a:extLst>
          </p:cNvPr>
          <p:cNvSpPr/>
          <p:nvPr/>
        </p:nvSpPr>
        <p:spPr>
          <a:xfrm>
            <a:off x="10370127" y="4437388"/>
            <a:ext cx="838200" cy="609600"/>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5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28C19-6177-4B9C-9DFA-D53DAF1FAE9C}"/>
              </a:ext>
            </a:extLst>
          </p:cNvPr>
          <p:cNvSpPr>
            <a:spLocks noGrp="1"/>
          </p:cNvSpPr>
          <p:nvPr>
            <p:ph type="title"/>
          </p:nvPr>
        </p:nvSpPr>
        <p:spPr/>
        <p:txBody>
          <a:bodyPr/>
          <a:lstStyle/>
          <a:p>
            <a:r>
              <a:rPr lang="zh-CN" altLang="en-US" dirty="0"/>
              <a:t>多批测量求平均值</a:t>
            </a:r>
          </a:p>
        </p:txBody>
      </p:sp>
      <p:pic>
        <p:nvPicPr>
          <p:cNvPr id="5" name="图片 4">
            <a:extLst>
              <a:ext uri="{FF2B5EF4-FFF2-40B4-BE49-F238E27FC236}">
                <a16:creationId xmlns:a16="http://schemas.microsoft.com/office/drawing/2014/main" id="{8E082F69-A486-4AD2-B1A5-0B75F438E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687" y="1712060"/>
            <a:ext cx="4828393" cy="3229972"/>
          </a:xfrm>
          <a:prstGeom prst="rect">
            <a:avLst/>
          </a:prstGeom>
        </p:spPr>
      </p:pic>
      <p:sp>
        <p:nvSpPr>
          <p:cNvPr id="6" name="椭圆 5">
            <a:extLst>
              <a:ext uri="{FF2B5EF4-FFF2-40B4-BE49-F238E27FC236}">
                <a16:creationId xmlns:a16="http://schemas.microsoft.com/office/drawing/2014/main" id="{5292CC84-E0F7-4EB5-9AF9-02156C8EEAD7}"/>
              </a:ext>
            </a:extLst>
          </p:cNvPr>
          <p:cNvSpPr/>
          <p:nvPr/>
        </p:nvSpPr>
        <p:spPr>
          <a:xfrm>
            <a:off x="4329545" y="2213733"/>
            <a:ext cx="1129146" cy="751139"/>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E52EC78A-FC92-4DAB-A825-CDE128B924A7}"/>
              </a:ext>
            </a:extLst>
          </p:cNvPr>
          <p:cNvSpPr/>
          <p:nvPr/>
        </p:nvSpPr>
        <p:spPr>
          <a:xfrm>
            <a:off x="3768436" y="3708066"/>
            <a:ext cx="429492" cy="455221"/>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E69B8357-41CD-490E-A458-3D9DC2AF1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172" y="1693452"/>
            <a:ext cx="4868723" cy="3245815"/>
          </a:xfrm>
          <a:prstGeom prst="rect">
            <a:avLst/>
          </a:prstGeom>
        </p:spPr>
      </p:pic>
      <p:sp>
        <p:nvSpPr>
          <p:cNvPr id="11" name="椭圆 10">
            <a:extLst>
              <a:ext uri="{FF2B5EF4-FFF2-40B4-BE49-F238E27FC236}">
                <a16:creationId xmlns:a16="http://schemas.microsoft.com/office/drawing/2014/main" id="{E077A276-47F2-4788-A9D2-F950C3DAFF87}"/>
              </a:ext>
            </a:extLst>
          </p:cNvPr>
          <p:cNvSpPr/>
          <p:nvPr/>
        </p:nvSpPr>
        <p:spPr>
          <a:xfrm>
            <a:off x="9201154" y="2189651"/>
            <a:ext cx="1129146" cy="751139"/>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AD8D4B65-73A1-4643-BD02-D33AE6132B6F}"/>
              </a:ext>
            </a:extLst>
          </p:cNvPr>
          <p:cNvSpPr/>
          <p:nvPr/>
        </p:nvSpPr>
        <p:spPr>
          <a:xfrm>
            <a:off x="6414655" y="3825832"/>
            <a:ext cx="429492" cy="455221"/>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69DD3005-AF59-4EAA-92C0-EF0B7018A84F}"/>
              </a:ext>
            </a:extLst>
          </p:cNvPr>
          <p:cNvSpPr/>
          <p:nvPr/>
        </p:nvSpPr>
        <p:spPr>
          <a:xfrm>
            <a:off x="9421090" y="3779919"/>
            <a:ext cx="429492" cy="455221"/>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223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84EA3-DBAF-42C9-A8EA-CCEBD29A22CF}"/>
              </a:ext>
            </a:extLst>
          </p:cNvPr>
          <p:cNvSpPr>
            <a:spLocks noGrp="1"/>
          </p:cNvSpPr>
          <p:nvPr>
            <p:ph type="title"/>
          </p:nvPr>
        </p:nvSpPr>
        <p:spPr/>
        <p:txBody>
          <a:bodyPr/>
          <a:lstStyle/>
          <a:p>
            <a:r>
              <a:rPr lang="zh-CN" altLang="en-US" dirty="0"/>
              <a:t>多批测量求平均值</a:t>
            </a:r>
          </a:p>
        </p:txBody>
      </p:sp>
      <p:pic>
        <p:nvPicPr>
          <p:cNvPr id="5" name="图片 4">
            <a:extLst>
              <a:ext uri="{FF2B5EF4-FFF2-40B4-BE49-F238E27FC236}">
                <a16:creationId xmlns:a16="http://schemas.microsoft.com/office/drawing/2014/main" id="{92165B59-6A42-41A5-B4BF-F15A2E529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19" y="1577497"/>
            <a:ext cx="5387120" cy="4033189"/>
          </a:xfrm>
          <a:prstGeom prst="rect">
            <a:avLst/>
          </a:prstGeom>
        </p:spPr>
      </p:pic>
      <p:sp>
        <p:nvSpPr>
          <p:cNvPr id="6" name="椭圆 5">
            <a:extLst>
              <a:ext uri="{FF2B5EF4-FFF2-40B4-BE49-F238E27FC236}">
                <a16:creationId xmlns:a16="http://schemas.microsoft.com/office/drawing/2014/main" id="{AE5EE73F-1F87-4ACC-8D8E-242BD816D4A0}"/>
              </a:ext>
            </a:extLst>
          </p:cNvPr>
          <p:cNvSpPr/>
          <p:nvPr/>
        </p:nvSpPr>
        <p:spPr>
          <a:xfrm>
            <a:off x="2219419" y="2783211"/>
            <a:ext cx="937536" cy="239697"/>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C41B8F0A-40DB-4C0C-8C7C-6CD6A50D0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93" y="1597594"/>
            <a:ext cx="5524323" cy="3911517"/>
          </a:xfrm>
          <a:prstGeom prst="rect">
            <a:avLst/>
          </a:prstGeom>
        </p:spPr>
      </p:pic>
      <p:sp>
        <p:nvSpPr>
          <p:cNvPr id="9" name="椭圆 8">
            <a:extLst>
              <a:ext uri="{FF2B5EF4-FFF2-40B4-BE49-F238E27FC236}">
                <a16:creationId xmlns:a16="http://schemas.microsoft.com/office/drawing/2014/main" id="{782B6E72-DD43-44A2-8D5C-0556FF1A7255}"/>
              </a:ext>
            </a:extLst>
          </p:cNvPr>
          <p:cNvSpPr/>
          <p:nvPr/>
        </p:nvSpPr>
        <p:spPr>
          <a:xfrm>
            <a:off x="7743618" y="2701733"/>
            <a:ext cx="937536" cy="321175"/>
          </a:xfrm>
          <a:prstGeom prst="ellipse">
            <a:avLst/>
          </a:prstGeom>
          <a:no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E0E4ED8B-481C-468E-AD6D-EFBF58876C2F}"/>
              </a:ext>
            </a:extLst>
          </p:cNvPr>
          <p:cNvSpPr/>
          <p:nvPr/>
        </p:nvSpPr>
        <p:spPr>
          <a:xfrm>
            <a:off x="9769206" y="3236296"/>
            <a:ext cx="937536" cy="634113"/>
          </a:xfrm>
          <a:prstGeom prst="ellipse">
            <a:avLst/>
          </a:prstGeom>
          <a:solidFill>
            <a:schemeClr val="bg1">
              <a:lumMod val="85000"/>
              <a:alpha val="50000"/>
            </a:schemeClr>
          </a:solidFill>
          <a:ln w="254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B050"/>
                </a:solidFill>
              </a:rPr>
              <a:t>有问题！</a:t>
            </a:r>
          </a:p>
        </p:txBody>
      </p:sp>
      <p:sp>
        <p:nvSpPr>
          <p:cNvPr id="11" name="文本框 10">
            <a:extLst>
              <a:ext uri="{FF2B5EF4-FFF2-40B4-BE49-F238E27FC236}">
                <a16:creationId xmlns:a16="http://schemas.microsoft.com/office/drawing/2014/main" id="{499D28EA-B1B8-47F6-87BF-56F500FDEC20}"/>
              </a:ext>
            </a:extLst>
          </p:cNvPr>
          <p:cNvSpPr txBox="1"/>
          <p:nvPr/>
        </p:nvSpPr>
        <p:spPr>
          <a:xfrm>
            <a:off x="10706742" y="3409425"/>
            <a:ext cx="1463862" cy="369332"/>
          </a:xfrm>
          <a:prstGeom prst="rect">
            <a:avLst/>
          </a:prstGeom>
          <a:noFill/>
        </p:spPr>
        <p:txBody>
          <a:bodyPr wrap="none" rtlCol="0">
            <a:spAutoFit/>
          </a:bodyPr>
          <a:lstStyle/>
          <a:p>
            <a:r>
              <a:rPr lang="en-US" altLang="zh-CN" b="1" dirty="0">
                <a:solidFill>
                  <a:srgbClr val="FF0000"/>
                </a:solidFill>
              </a:rPr>
              <a:t>3 sigma</a:t>
            </a:r>
            <a:r>
              <a:rPr lang="zh-CN" altLang="en-US" b="1" dirty="0">
                <a:solidFill>
                  <a:srgbClr val="FF0000"/>
                </a:solidFill>
              </a:rPr>
              <a:t>判据</a:t>
            </a:r>
          </a:p>
        </p:txBody>
      </p:sp>
      <p:sp>
        <p:nvSpPr>
          <p:cNvPr id="12" name="文本框 11">
            <a:extLst>
              <a:ext uri="{FF2B5EF4-FFF2-40B4-BE49-F238E27FC236}">
                <a16:creationId xmlns:a16="http://schemas.microsoft.com/office/drawing/2014/main" id="{79526971-114B-46BE-BC9A-4C45FD62172A}"/>
              </a:ext>
            </a:extLst>
          </p:cNvPr>
          <p:cNvSpPr txBox="1"/>
          <p:nvPr/>
        </p:nvSpPr>
        <p:spPr>
          <a:xfrm rot="20488598">
            <a:off x="698747" y="2132152"/>
            <a:ext cx="10794507" cy="2554545"/>
          </a:xfrm>
          <a:prstGeom prst="rect">
            <a:avLst/>
          </a:prstGeom>
          <a:solidFill>
            <a:schemeClr val="bg1">
              <a:lumMod val="75000"/>
              <a:alpha val="80000"/>
            </a:schemeClr>
          </a:solidFill>
          <a:ln w="38100">
            <a:solidFill>
              <a:srgbClr val="FFFF00"/>
            </a:solidFill>
          </a:ln>
        </p:spPr>
        <p:txBody>
          <a:bodyPr wrap="square" rtlCol="0">
            <a:spAutoFit/>
          </a:bodyPr>
          <a:lstStyle/>
          <a:p>
            <a:r>
              <a:rPr lang="en-US" altLang="zh-CN" sz="4000" b="1" dirty="0">
                <a:solidFill>
                  <a:srgbClr val="FF0000"/>
                </a:solidFill>
              </a:rPr>
              <a:t>It means the “very </a:t>
            </a:r>
            <a:r>
              <a:rPr lang="en-US" altLang="zh-CN" sz="4000" b="1" dirty="0" err="1">
                <a:solidFill>
                  <a:srgbClr val="FF0000"/>
                </a:solidFill>
              </a:rPr>
              <a:t>very</a:t>
            </a:r>
            <a:r>
              <a:rPr lang="en-US" altLang="zh-CN" sz="4000" b="1" dirty="0">
                <a:solidFill>
                  <a:srgbClr val="FF0000"/>
                </a:solidFill>
              </a:rPr>
              <a:t> stable quantity” we treasure and measure becomes unstable either due to environmental disturbance or due to operational unlocking/mistakes.</a:t>
            </a:r>
            <a:endParaRPr lang="zh-CN" altLang="en-US" sz="4000" b="1" dirty="0">
              <a:solidFill>
                <a:srgbClr val="FF0000"/>
              </a:solidFill>
            </a:endParaRPr>
          </a:p>
        </p:txBody>
      </p:sp>
    </p:spTree>
    <p:extLst>
      <p:ext uri="{BB962C8B-B14F-4D97-AF65-F5344CB8AC3E}">
        <p14:creationId xmlns:p14="http://schemas.microsoft.com/office/powerpoint/2010/main" val="2725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EAE32E-22C7-4BD7-8ED9-943B11BA2628}"/>
              </a:ext>
            </a:extLst>
          </p:cNvPr>
          <p:cNvPicPr>
            <a:picLocks noChangeAspect="1"/>
          </p:cNvPicPr>
          <p:nvPr/>
        </p:nvPicPr>
        <p:blipFill rotWithShape="1">
          <a:blip r:embed="rId2">
            <a:extLst>
              <a:ext uri="{28A0092B-C50C-407E-A947-70E740481C1C}">
                <a14:useLocalDpi xmlns:a14="http://schemas.microsoft.com/office/drawing/2010/main" val="0"/>
              </a:ext>
            </a:extLst>
          </a:blip>
          <a:srcRect b="22818"/>
          <a:stretch/>
        </p:blipFill>
        <p:spPr>
          <a:xfrm>
            <a:off x="196119" y="0"/>
            <a:ext cx="5376890" cy="6578353"/>
          </a:xfrm>
          <a:prstGeom prst="rect">
            <a:avLst/>
          </a:prstGeom>
        </p:spPr>
      </p:pic>
      <p:pic>
        <p:nvPicPr>
          <p:cNvPr id="7" name="图片 6">
            <a:extLst>
              <a:ext uri="{FF2B5EF4-FFF2-40B4-BE49-F238E27FC236}">
                <a16:creationId xmlns:a16="http://schemas.microsoft.com/office/drawing/2014/main" id="{3ACA9CBA-9CE4-4F7E-A0D2-07E133BFC3B6}"/>
              </a:ext>
            </a:extLst>
          </p:cNvPr>
          <p:cNvPicPr>
            <a:picLocks noChangeAspect="1"/>
          </p:cNvPicPr>
          <p:nvPr/>
        </p:nvPicPr>
        <p:blipFill rotWithShape="1">
          <a:blip r:embed="rId2">
            <a:extLst>
              <a:ext uri="{28A0092B-C50C-407E-A947-70E740481C1C}">
                <a14:useLocalDpi xmlns:a14="http://schemas.microsoft.com/office/drawing/2010/main" val="0"/>
              </a:ext>
            </a:extLst>
          </a:blip>
          <a:srcRect t="76436"/>
          <a:stretch/>
        </p:blipFill>
        <p:spPr>
          <a:xfrm>
            <a:off x="4910162" y="0"/>
            <a:ext cx="7281838" cy="2719954"/>
          </a:xfrm>
          <a:prstGeom prst="rect">
            <a:avLst/>
          </a:prstGeom>
        </p:spPr>
      </p:pic>
      <p:sp>
        <p:nvSpPr>
          <p:cNvPr id="8" name="文本框 7">
            <a:extLst>
              <a:ext uri="{FF2B5EF4-FFF2-40B4-BE49-F238E27FC236}">
                <a16:creationId xmlns:a16="http://schemas.microsoft.com/office/drawing/2014/main" id="{09FD357C-EA31-40BC-B477-7CA1770FCEC6}"/>
              </a:ext>
            </a:extLst>
          </p:cNvPr>
          <p:cNvSpPr txBox="1"/>
          <p:nvPr/>
        </p:nvSpPr>
        <p:spPr>
          <a:xfrm>
            <a:off x="5353235" y="2929631"/>
            <a:ext cx="3786614" cy="369332"/>
          </a:xfrm>
          <a:prstGeom prst="rect">
            <a:avLst/>
          </a:prstGeom>
          <a:noFill/>
        </p:spPr>
        <p:txBody>
          <a:bodyPr wrap="none" rtlCol="0">
            <a:spAutoFit/>
          </a:bodyPr>
          <a:lstStyle/>
          <a:p>
            <a:r>
              <a:rPr lang="en-US" altLang="zh-CN" dirty="0"/>
              <a:t>A. D. Ludlow, Ph. D. thesis, page 148</a:t>
            </a:r>
            <a:endParaRPr lang="zh-CN" altLang="en-US" dirty="0"/>
          </a:p>
        </p:txBody>
      </p:sp>
      <p:sp>
        <p:nvSpPr>
          <p:cNvPr id="9" name="文本框 8">
            <a:extLst>
              <a:ext uri="{FF2B5EF4-FFF2-40B4-BE49-F238E27FC236}">
                <a16:creationId xmlns:a16="http://schemas.microsoft.com/office/drawing/2014/main" id="{236C3201-A066-4E58-AC8C-3E6F41CDE60A}"/>
              </a:ext>
            </a:extLst>
          </p:cNvPr>
          <p:cNvSpPr txBox="1"/>
          <p:nvPr/>
        </p:nvSpPr>
        <p:spPr>
          <a:xfrm>
            <a:off x="5317723" y="3835153"/>
            <a:ext cx="5103320" cy="523220"/>
          </a:xfrm>
          <a:prstGeom prst="rect">
            <a:avLst/>
          </a:prstGeom>
          <a:noFill/>
        </p:spPr>
        <p:txBody>
          <a:bodyPr wrap="none" rtlCol="0">
            <a:spAutoFit/>
          </a:bodyPr>
          <a:lstStyle/>
          <a:p>
            <a:r>
              <a:rPr lang="en-US" altLang="zh-CN" sz="2800" i="1" dirty="0">
                <a:solidFill>
                  <a:srgbClr val="D60093"/>
                </a:solidFill>
                <a:latin typeface="Arial Narrow" panose="020B0606020202030204" pitchFamily="34" charset="0"/>
              </a:rPr>
              <a:t>Jun Ye is right! – Cheng to Xibo, 2008</a:t>
            </a:r>
            <a:endParaRPr lang="zh-CN" altLang="en-US" sz="2800" i="1" dirty="0">
              <a:solidFill>
                <a:srgbClr val="D60093"/>
              </a:solidFill>
              <a:latin typeface="Arial Narrow" panose="020B0606020202030204" pitchFamily="34" charset="0"/>
            </a:endParaRPr>
          </a:p>
        </p:txBody>
      </p:sp>
    </p:spTree>
    <p:extLst>
      <p:ext uri="{BB962C8B-B14F-4D97-AF65-F5344CB8AC3E}">
        <p14:creationId xmlns:p14="http://schemas.microsoft.com/office/powerpoint/2010/main" val="8879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13425</TotalTime>
  <Words>1377</Words>
  <Application>Microsoft Office PowerPoint</Application>
  <PresentationFormat>宽屏</PresentationFormat>
  <Paragraphs>110</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等线</vt:lpstr>
      <vt:lpstr>等线 Light</vt:lpstr>
      <vt:lpstr>隶书</vt:lpstr>
      <vt:lpstr>宋体</vt:lpstr>
      <vt:lpstr>新宋体</vt:lpstr>
      <vt:lpstr>Arial</vt:lpstr>
      <vt:lpstr>Arial Narrow</vt:lpstr>
      <vt:lpstr>Comic Sans MS</vt:lpstr>
      <vt:lpstr>Impact</vt:lpstr>
      <vt:lpstr>Wingdings</vt:lpstr>
      <vt:lpstr>Office 主题​​</vt:lpstr>
      <vt:lpstr>从数据到意义</vt:lpstr>
      <vt:lpstr>先说两点</vt:lpstr>
      <vt:lpstr>从杨氏模量实验谈起</vt:lpstr>
      <vt:lpstr>多次测量求平均值</vt:lpstr>
      <vt:lpstr>Data binning and多批测量求平均值</vt:lpstr>
      <vt:lpstr>多批测量求平均值</vt:lpstr>
      <vt:lpstr>多批测量求平均值</vt:lpstr>
      <vt:lpstr>多批测量求平均值</vt:lpstr>
      <vt:lpstr>PowerPoint 演示文稿</vt:lpstr>
      <vt:lpstr>We must strive to distinguish between what we see and what we want to see.</vt:lpstr>
      <vt:lpstr>PowerPoint 演示文稿</vt:lpstr>
      <vt:lpstr>Allan Deviation (ADEV)</vt:lpstr>
      <vt:lpstr>Fitting data with error bars</vt:lpstr>
      <vt:lpstr>Fit data with error bars</vt:lpstr>
      <vt:lpstr>Fit data with error bars</vt:lpstr>
      <vt:lpstr>Fit data with error bars</vt:lpstr>
      <vt:lpstr>Fit data with error bars</vt:lpstr>
      <vt:lpstr>Fit data with error bars</vt:lpstr>
      <vt:lpstr>Fit data with error bars</vt:lpstr>
      <vt:lpstr>Fit data with error bars</vt:lpstr>
      <vt:lpstr>Fit data with error bars</vt:lpstr>
      <vt:lpstr>Running average: an example of data filtering</vt:lpstr>
      <vt:lpstr>Measurement time and resolution bandwidth</vt:lpstr>
      <vt:lpstr>PowerPoint 演示文稿</vt:lpstr>
      <vt:lpstr>PowerPoint 演示文稿</vt:lpstr>
      <vt:lpstr>PowerPoint 演示文稿</vt:lpstr>
      <vt:lpstr>Use FFT Analyzer</vt:lpstr>
      <vt:lpstr>Measure low-frequency beat as a function of time, and do manual FFT!</vt:lpstr>
      <vt:lpstr>PowerPoint 演示文稿</vt:lpstr>
      <vt:lpstr>           小作业 Practice time </vt:lpstr>
      <vt:lpstr>           小作业 Practice time </vt:lpstr>
      <vt:lpstr>Additional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Xibo Zhang</dc:creator>
  <cp:lastModifiedBy>Xibo Zhang</cp:lastModifiedBy>
  <cp:revision>79</cp:revision>
  <dcterms:created xsi:type="dcterms:W3CDTF">2018-05-18T01:21:01Z</dcterms:created>
  <dcterms:modified xsi:type="dcterms:W3CDTF">2019-03-04T07:31:16Z</dcterms:modified>
</cp:coreProperties>
</file>